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Source Code Pro"/>
      <p:regular r:id="rId24"/>
      <p:bold r:id="rId25"/>
      <p:italic r:id="rId26"/>
      <p:boldItalic r:id="rId27"/>
    </p:embeddedFont>
    <p:embeddedFont>
      <p:font typeface="Bebas Neue"/>
      <p:regular r:id="rId28"/>
    </p:embeddedFont>
    <p:embeddedFont>
      <p:font typeface="Fira Code"/>
      <p:regular r:id="rId29"/>
      <p:bold r:id="rId30"/>
    </p:embeddedFont>
    <p:embeddedFont>
      <p:font typeface="PT Sans"/>
      <p:regular r:id="rId31"/>
      <p:bold r:id="rId32"/>
      <p:italic r:id="rId33"/>
      <p:boldItalic r:id="rId34"/>
    </p:embeddedFont>
    <p:embeddedFont>
      <p:font typeface="Source Code Pro Medium"/>
      <p:regular r:id="rId35"/>
      <p:bold r:id="rId36"/>
      <p:italic r:id="rId37"/>
      <p:boldItalic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SourceCodePr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BebasNeue-regular.fntdata"/><Relationship Id="rId27" Type="http://schemas.openxmlformats.org/officeDocument/2006/relationships/font" Target="fonts/SourceCodePr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Cod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regular.fntdata"/><Relationship Id="rId30" Type="http://schemas.openxmlformats.org/officeDocument/2006/relationships/font" Target="fonts/FiraCode-bold.fntdata"/><Relationship Id="rId11" Type="http://schemas.openxmlformats.org/officeDocument/2006/relationships/slide" Target="slides/slide7.xml"/><Relationship Id="rId33" Type="http://schemas.openxmlformats.org/officeDocument/2006/relationships/font" Target="fonts/PTSans-italic.fntdata"/><Relationship Id="rId10" Type="http://schemas.openxmlformats.org/officeDocument/2006/relationships/slide" Target="slides/slide6.xml"/><Relationship Id="rId32" Type="http://schemas.openxmlformats.org/officeDocument/2006/relationships/font" Target="fonts/PTSans-bold.fntdata"/><Relationship Id="rId13" Type="http://schemas.openxmlformats.org/officeDocument/2006/relationships/slide" Target="slides/slide9.xml"/><Relationship Id="rId35" Type="http://schemas.openxmlformats.org/officeDocument/2006/relationships/font" Target="fonts/SourceCodeProMedium-regular.fntdata"/><Relationship Id="rId12" Type="http://schemas.openxmlformats.org/officeDocument/2006/relationships/slide" Target="slides/slide8.xml"/><Relationship Id="rId34" Type="http://schemas.openxmlformats.org/officeDocument/2006/relationships/font" Target="fonts/PTSans-boldItalic.fntdata"/><Relationship Id="rId15" Type="http://schemas.openxmlformats.org/officeDocument/2006/relationships/slide" Target="slides/slide11.xml"/><Relationship Id="rId37" Type="http://schemas.openxmlformats.org/officeDocument/2006/relationships/font" Target="fonts/SourceCodeProMedium-italic.fntdata"/><Relationship Id="rId14" Type="http://schemas.openxmlformats.org/officeDocument/2006/relationships/slide" Target="slides/slide10.xml"/><Relationship Id="rId36" Type="http://schemas.openxmlformats.org/officeDocument/2006/relationships/font" Target="fonts/SourceCodeProMedium-bold.fntdata"/><Relationship Id="rId17" Type="http://schemas.openxmlformats.org/officeDocument/2006/relationships/slide" Target="slides/slide13.xml"/><Relationship Id="rId39" Type="http://schemas.openxmlformats.org/officeDocument/2006/relationships/font" Target="fonts/Comfortaa-regular.fntdata"/><Relationship Id="rId16" Type="http://schemas.openxmlformats.org/officeDocument/2006/relationships/slide" Target="slides/slide12.xml"/><Relationship Id="rId38" Type="http://schemas.openxmlformats.org/officeDocument/2006/relationships/font" Target="fonts/SourceCodePro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41c2dabad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41c2dabad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1c2dabad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1c2dabad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41c2daba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41c2daba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4</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 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1dc6178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1dc6178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a:t>
            </a:r>
            <a:endParaRPr/>
          </a:p>
          <a:p>
            <a:pPr indent="0" lvl="0" marL="0" rtl="0" algn="l">
              <a:spcBef>
                <a:spcPts val="0"/>
              </a:spcBef>
              <a:spcAft>
                <a:spcPts val="0"/>
              </a:spcAft>
              <a:buNone/>
            </a:pPr>
            <a:r>
              <a:rPr lang="en"/>
              <a:t>For group contribution, Over the past couple of years working together in other classes, we became great friends, so we had no problem meeting in person to get this project completed and we had </a:t>
            </a:r>
            <a:r>
              <a:rPr lang="en"/>
              <a:t>quite a few late nights in the engineering building.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 &lt;3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4</a:t>
            </a:r>
            <a:endParaRPr/>
          </a:p>
          <a:p>
            <a:pPr indent="0" lvl="0" marL="0" rtl="0" algn="l">
              <a:spcBef>
                <a:spcPts val="0"/>
              </a:spcBef>
              <a:spcAft>
                <a:spcPts val="0"/>
              </a:spcAft>
              <a:buNone/>
            </a:pPr>
            <a:r>
              <a:rPr lang="en"/>
              <a:t>The relevance of this project is that we are providing a schematic for video game enthusiasts to build themselves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Carter 5</a:t>
            </a:r>
            <a:endParaRPr/>
          </a:p>
          <a:p>
            <a:pPr indent="0" lvl="0" marL="0" rtl="0" algn="l">
              <a:spcBef>
                <a:spcPts val="0"/>
              </a:spcBef>
              <a:spcAft>
                <a:spcPts val="0"/>
              </a:spcAft>
              <a:buNone/>
            </a:pPr>
            <a:r>
              <a:rPr lang="en"/>
              <a:t>For similar works, we saw this pong game on instagram and were inspired to use an led matrix to create a classic game. We decided to go with the snake game. At the bottom, this is an implementation of snake game that we found on youtube, that uses 4 buttons to control the snake’s movements. Our’s differs because we are using a </a:t>
            </a:r>
            <a:r>
              <a:rPr lang="en"/>
              <a:t>joystick and a speaker to play game noises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1c2dabad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1c2daba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162573e21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62573e21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735500" y="1258850"/>
            <a:ext cx="5797500" cy="20388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735500" y="3297650"/>
            <a:ext cx="5797500" cy="440700"/>
          </a:xfrm>
          <a:prstGeom prst="rect">
            <a:avLst/>
          </a:prstGeom>
          <a:solidFill>
            <a:schemeClr val="accent6"/>
          </a:solid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1020613" y="1335100"/>
            <a:ext cx="7102800" cy="1578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accent4"/>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p:nvPr>
            <p:ph idx="1" type="subTitle"/>
          </p:nvPr>
        </p:nvSpPr>
        <p:spPr>
          <a:xfrm>
            <a:off x="1020588" y="3094475"/>
            <a:ext cx="7102800" cy="4653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5" name="Google Shape;75;p1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11"/>
          <p:cNvGrpSpPr/>
          <p:nvPr/>
        </p:nvGrpSpPr>
        <p:grpSpPr>
          <a:xfrm>
            <a:off x="8059900" y="446250"/>
            <a:ext cx="473100" cy="186500"/>
            <a:chOff x="7059675" y="514525"/>
            <a:chExt cx="473100" cy="186500"/>
          </a:xfrm>
        </p:grpSpPr>
        <p:cxnSp>
          <p:nvCxnSpPr>
            <p:cNvPr id="77" name="Google Shape;77;p11"/>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11"/>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79" name="Google Shape;79;p11"/>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sp>
        <p:nvSpPr>
          <p:cNvPr id="82" name="Google Shape;82;p1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3"/>
          <p:cNvGrpSpPr/>
          <p:nvPr/>
        </p:nvGrpSpPr>
        <p:grpSpPr>
          <a:xfrm>
            <a:off x="8389787" y="179931"/>
            <a:ext cx="486393" cy="125690"/>
            <a:chOff x="-890300" y="1406550"/>
            <a:chExt cx="806088" cy="208200"/>
          </a:xfrm>
        </p:grpSpPr>
        <p:sp>
          <p:nvSpPr>
            <p:cNvPr id="84" name="Google Shape;84;p13"/>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3"/>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3"/>
          <p:cNvSpPr txBox="1"/>
          <p:nvPr>
            <p:ph idx="1" type="subTitle"/>
          </p:nvPr>
        </p:nvSpPr>
        <p:spPr>
          <a:xfrm>
            <a:off x="2472000" y="1832950"/>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idx="2" type="subTitle"/>
          </p:nvPr>
        </p:nvSpPr>
        <p:spPr>
          <a:xfrm>
            <a:off x="3175501" y="2833427"/>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3" type="subTitle"/>
          </p:nvPr>
        </p:nvSpPr>
        <p:spPr>
          <a:xfrm>
            <a:off x="3504027" y="3834248"/>
            <a:ext cx="420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hasCustomPrompt="1" idx="4" type="title"/>
          </p:nvPr>
        </p:nvSpPr>
        <p:spPr>
          <a:xfrm>
            <a:off x="1869900" y="14705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hasCustomPrompt="1" idx="5" type="title"/>
          </p:nvPr>
        </p:nvSpPr>
        <p:spPr>
          <a:xfrm>
            <a:off x="2573400" y="2482425"/>
            <a:ext cx="602100" cy="391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p:nvPr>
            <p:ph hasCustomPrompt="1" idx="6" type="title"/>
          </p:nvPr>
        </p:nvSpPr>
        <p:spPr>
          <a:xfrm>
            <a:off x="2891275" y="3494325"/>
            <a:ext cx="602100" cy="328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4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7" type="subTitle"/>
          </p:nvPr>
        </p:nvSpPr>
        <p:spPr>
          <a:xfrm>
            <a:off x="2472000" y="14705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txBox="1"/>
          <p:nvPr>
            <p:ph idx="8" type="subTitle"/>
          </p:nvPr>
        </p:nvSpPr>
        <p:spPr>
          <a:xfrm>
            <a:off x="3175500" y="24824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3"/>
          <p:cNvSpPr txBox="1"/>
          <p:nvPr>
            <p:ph idx="9" type="subTitle"/>
          </p:nvPr>
        </p:nvSpPr>
        <p:spPr>
          <a:xfrm>
            <a:off x="3504025" y="3494325"/>
            <a:ext cx="42096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7" name="Shape 97"/>
        <p:cNvGrpSpPr/>
        <p:nvPr/>
      </p:nvGrpSpPr>
      <p:grpSpPr>
        <a:xfrm>
          <a:off x="0" y="0"/>
          <a:ext cx="0" cy="0"/>
          <a:chOff x="0" y="0"/>
          <a:chExt cx="0" cy="0"/>
        </a:xfrm>
      </p:grpSpPr>
      <p:sp>
        <p:nvSpPr>
          <p:cNvPr id="98" name="Google Shape;98;p14"/>
          <p:cNvSpPr txBox="1"/>
          <p:nvPr>
            <p:ph type="title"/>
          </p:nvPr>
        </p:nvSpPr>
        <p:spPr>
          <a:xfrm>
            <a:off x="2687525" y="3464250"/>
            <a:ext cx="57435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2687414" y="1600950"/>
            <a:ext cx="57435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00" name="Google Shape;100;p1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4"/>
          <p:cNvGrpSpPr/>
          <p:nvPr/>
        </p:nvGrpSpPr>
        <p:grpSpPr>
          <a:xfrm>
            <a:off x="8059900" y="446250"/>
            <a:ext cx="473100" cy="186500"/>
            <a:chOff x="7059675" y="514525"/>
            <a:chExt cx="473100" cy="186500"/>
          </a:xfrm>
        </p:grpSpPr>
        <p:cxnSp>
          <p:nvCxnSpPr>
            <p:cNvPr id="102" name="Google Shape;102;p14"/>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3" name="Google Shape;103;p14"/>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4" name="Google Shape;104;p14"/>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sp>
        <p:nvSpPr>
          <p:cNvPr id="106" name="Google Shape;106;p15"/>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5"/>
          <p:cNvGrpSpPr/>
          <p:nvPr/>
        </p:nvGrpSpPr>
        <p:grpSpPr>
          <a:xfrm>
            <a:off x="8059900" y="446250"/>
            <a:ext cx="473100" cy="186500"/>
            <a:chOff x="7059675" y="514525"/>
            <a:chExt cx="473100" cy="186500"/>
          </a:xfrm>
        </p:grpSpPr>
        <p:cxnSp>
          <p:nvCxnSpPr>
            <p:cNvPr id="108" name="Google Shape;108;p15"/>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09" name="Google Shape;109;p15"/>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10" name="Google Shape;110;p15"/>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11" name="Google Shape;111;p15"/>
          <p:cNvSpPr txBox="1"/>
          <p:nvPr>
            <p:ph type="title"/>
          </p:nvPr>
        </p:nvSpPr>
        <p:spPr>
          <a:xfrm>
            <a:off x="713225" y="535650"/>
            <a:ext cx="3165900" cy="2378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5"/>
          <p:cNvSpPr txBox="1"/>
          <p:nvPr>
            <p:ph idx="1" type="subTitle"/>
          </p:nvPr>
        </p:nvSpPr>
        <p:spPr>
          <a:xfrm>
            <a:off x="713225" y="2914050"/>
            <a:ext cx="3165900" cy="169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15"/>
          <p:cNvSpPr/>
          <p:nvPr>
            <p:ph idx="2" type="pic"/>
          </p:nvPr>
        </p:nvSpPr>
        <p:spPr>
          <a:xfrm>
            <a:off x="4783250" y="532063"/>
            <a:ext cx="2910000" cy="40758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4" name="Shape 114"/>
        <p:cNvGrpSpPr/>
        <p:nvPr/>
      </p:nvGrpSpPr>
      <p:grpSpPr>
        <a:xfrm>
          <a:off x="0" y="0"/>
          <a:ext cx="0" cy="0"/>
          <a:chOff x="0" y="0"/>
          <a:chExt cx="0" cy="0"/>
        </a:xfrm>
      </p:grpSpPr>
      <p:sp>
        <p:nvSpPr>
          <p:cNvPr id="115" name="Google Shape;115;p16"/>
          <p:cNvSpPr/>
          <p:nvPr/>
        </p:nvSpPr>
        <p:spPr>
          <a:xfrm>
            <a:off x="4243000" y="-180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type="title"/>
          </p:nvPr>
        </p:nvSpPr>
        <p:spPr>
          <a:xfrm>
            <a:off x="713225" y="1402850"/>
            <a:ext cx="32490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 name="Google Shape;117;p16"/>
          <p:cNvSpPr txBox="1"/>
          <p:nvPr>
            <p:ph idx="1" type="subTitle"/>
          </p:nvPr>
        </p:nvSpPr>
        <p:spPr>
          <a:xfrm>
            <a:off x="713225" y="2466050"/>
            <a:ext cx="3249000" cy="140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8" name="Shape 118"/>
        <p:cNvGrpSpPr/>
        <p:nvPr/>
      </p:nvGrpSpPr>
      <p:grpSpPr>
        <a:xfrm>
          <a:off x="0" y="0"/>
          <a:ext cx="0" cy="0"/>
          <a:chOff x="0" y="0"/>
          <a:chExt cx="0" cy="0"/>
        </a:xfrm>
      </p:grpSpPr>
      <p:sp>
        <p:nvSpPr>
          <p:cNvPr id="119" name="Google Shape;119;p17"/>
          <p:cNvSpPr/>
          <p:nvPr/>
        </p:nvSpPr>
        <p:spPr>
          <a:xfrm>
            <a:off x="0" y="0"/>
            <a:ext cx="49011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2" name="Shape 122"/>
        <p:cNvGrpSpPr/>
        <p:nvPr/>
      </p:nvGrpSpPr>
      <p:grpSpPr>
        <a:xfrm>
          <a:off x="0" y="0"/>
          <a:ext cx="0" cy="0"/>
          <a:chOff x="0" y="0"/>
          <a:chExt cx="0" cy="0"/>
        </a:xfrm>
      </p:grpSpPr>
      <p:sp>
        <p:nvSpPr>
          <p:cNvPr id="123" name="Google Shape;123;p18"/>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8"/>
          <p:cNvGrpSpPr/>
          <p:nvPr/>
        </p:nvGrpSpPr>
        <p:grpSpPr>
          <a:xfrm>
            <a:off x="8389787" y="179931"/>
            <a:ext cx="486393" cy="125690"/>
            <a:chOff x="-890300" y="1406550"/>
            <a:chExt cx="806088" cy="208200"/>
          </a:xfrm>
        </p:grpSpPr>
        <p:sp>
          <p:nvSpPr>
            <p:cNvPr id="125" name="Google Shape;125;p18"/>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8"/>
          <p:cNvSpPr txBox="1"/>
          <p:nvPr>
            <p:ph idx="1" type="subTitle"/>
          </p:nvPr>
        </p:nvSpPr>
        <p:spPr>
          <a:xfrm>
            <a:off x="5238851"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18"/>
          <p:cNvSpPr txBox="1"/>
          <p:nvPr>
            <p:ph idx="2" type="subTitle"/>
          </p:nvPr>
        </p:nvSpPr>
        <p:spPr>
          <a:xfrm>
            <a:off x="1707675" y="2246051"/>
            <a:ext cx="2789400" cy="148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8"/>
          <p:cNvSpPr txBox="1"/>
          <p:nvPr>
            <p:ph idx="3" type="subTitle"/>
          </p:nvPr>
        </p:nvSpPr>
        <p:spPr>
          <a:xfrm>
            <a:off x="1411701"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18"/>
          <p:cNvSpPr txBox="1"/>
          <p:nvPr>
            <p:ph idx="4" type="subTitle"/>
          </p:nvPr>
        </p:nvSpPr>
        <p:spPr>
          <a:xfrm>
            <a:off x="4942882" y="1687150"/>
            <a:ext cx="27894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3" name="Shape 133"/>
        <p:cNvGrpSpPr/>
        <p:nvPr/>
      </p:nvGrpSpPr>
      <p:grpSpPr>
        <a:xfrm>
          <a:off x="0" y="0"/>
          <a:ext cx="0" cy="0"/>
          <a:chOff x="0" y="0"/>
          <a:chExt cx="0" cy="0"/>
        </a:xfrm>
      </p:grpSpPr>
      <p:sp>
        <p:nvSpPr>
          <p:cNvPr id="134" name="Google Shape;134;p19"/>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9"/>
          <p:cNvGrpSpPr/>
          <p:nvPr/>
        </p:nvGrpSpPr>
        <p:grpSpPr>
          <a:xfrm>
            <a:off x="8389787" y="179931"/>
            <a:ext cx="486393" cy="125690"/>
            <a:chOff x="-890300" y="1406550"/>
            <a:chExt cx="806088" cy="208200"/>
          </a:xfrm>
        </p:grpSpPr>
        <p:sp>
          <p:nvSpPr>
            <p:cNvPr id="136" name="Google Shape;136;p19"/>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9"/>
          <p:cNvSpPr txBox="1"/>
          <p:nvPr>
            <p:ph idx="1" type="subTitle"/>
          </p:nvPr>
        </p:nvSpPr>
        <p:spPr>
          <a:xfrm>
            <a:off x="4821898"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9"/>
          <p:cNvSpPr txBox="1"/>
          <p:nvPr>
            <p:ph idx="2" type="subTitle"/>
          </p:nvPr>
        </p:nvSpPr>
        <p:spPr>
          <a:xfrm>
            <a:off x="644000" y="1443125"/>
            <a:ext cx="3602100" cy="243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 name="Shape 142"/>
        <p:cNvGrpSpPr/>
        <p:nvPr/>
      </p:nvGrpSpPr>
      <p:grpSpPr>
        <a:xfrm>
          <a:off x="0" y="0"/>
          <a:ext cx="0" cy="0"/>
          <a:chOff x="0" y="0"/>
          <a:chExt cx="0" cy="0"/>
        </a:xfrm>
      </p:grpSpPr>
      <p:sp>
        <p:nvSpPr>
          <p:cNvPr id="143" name="Google Shape;143;p20"/>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0"/>
          <p:cNvGrpSpPr/>
          <p:nvPr/>
        </p:nvGrpSpPr>
        <p:grpSpPr>
          <a:xfrm>
            <a:off x="8389787" y="179931"/>
            <a:ext cx="486393" cy="125690"/>
            <a:chOff x="-890300" y="1406550"/>
            <a:chExt cx="806088" cy="208200"/>
          </a:xfrm>
        </p:grpSpPr>
        <p:sp>
          <p:nvSpPr>
            <p:cNvPr id="145" name="Google Shape;145;p20"/>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20"/>
          <p:cNvSpPr txBox="1"/>
          <p:nvPr>
            <p:ph idx="1" type="subTitle"/>
          </p:nvPr>
        </p:nvSpPr>
        <p:spPr>
          <a:xfrm>
            <a:off x="997700" y="209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0"/>
          <p:cNvSpPr txBox="1"/>
          <p:nvPr>
            <p:ph idx="2" type="subTitle"/>
          </p:nvPr>
        </p:nvSpPr>
        <p:spPr>
          <a:xfrm>
            <a:off x="3522987" y="2756375"/>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0"/>
          <p:cNvSpPr txBox="1"/>
          <p:nvPr>
            <p:ph idx="3" type="subTitle"/>
          </p:nvPr>
        </p:nvSpPr>
        <p:spPr>
          <a:xfrm>
            <a:off x="6051233" y="3242600"/>
            <a:ext cx="2373000" cy="1361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0"/>
          <p:cNvSpPr txBox="1"/>
          <p:nvPr>
            <p:ph idx="4" type="subTitle"/>
          </p:nvPr>
        </p:nvSpPr>
        <p:spPr>
          <a:xfrm>
            <a:off x="720000" y="143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3" name="Google Shape;153;p20"/>
          <p:cNvSpPr txBox="1"/>
          <p:nvPr>
            <p:ph idx="5" type="subTitle"/>
          </p:nvPr>
        </p:nvSpPr>
        <p:spPr>
          <a:xfrm>
            <a:off x="3292047" y="2096375"/>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20"/>
          <p:cNvSpPr txBox="1"/>
          <p:nvPr>
            <p:ph idx="6" type="subTitle"/>
          </p:nvPr>
        </p:nvSpPr>
        <p:spPr>
          <a:xfrm>
            <a:off x="5867044" y="2582600"/>
            <a:ext cx="2416800" cy="66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1535738" y="2266450"/>
            <a:ext cx="6635700" cy="1202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988113" y="1350550"/>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latin typeface="Fira Code"/>
                <a:ea typeface="Fira Code"/>
                <a:cs typeface="Fira Code"/>
                <a:sym typeface="Fira Cod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2080150" y="3468850"/>
            <a:ext cx="6043800" cy="283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 name="Google Shape;15;p3"/>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3"/>
          <p:cNvGrpSpPr/>
          <p:nvPr/>
        </p:nvGrpSpPr>
        <p:grpSpPr>
          <a:xfrm>
            <a:off x="8313825" y="353000"/>
            <a:ext cx="473100" cy="186500"/>
            <a:chOff x="7059675" y="514525"/>
            <a:chExt cx="473100" cy="186500"/>
          </a:xfrm>
        </p:grpSpPr>
        <p:cxnSp>
          <p:nvCxnSpPr>
            <p:cNvPr id="17" name="Google Shape;17;p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9" name="Google Shape;19;p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5" name="Shape 155"/>
        <p:cNvGrpSpPr/>
        <p:nvPr/>
      </p:nvGrpSpPr>
      <p:grpSpPr>
        <a:xfrm>
          <a:off x="0" y="0"/>
          <a:ext cx="0" cy="0"/>
          <a:chOff x="0" y="0"/>
          <a:chExt cx="0" cy="0"/>
        </a:xfrm>
      </p:grpSpPr>
      <p:sp>
        <p:nvSpPr>
          <p:cNvPr id="156" name="Google Shape;156;p21"/>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1"/>
          <p:cNvGrpSpPr/>
          <p:nvPr/>
        </p:nvGrpSpPr>
        <p:grpSpPr>
          <a:xfrm>
            <a:off x="8389787" y="179931"/>
            <a:ext cx="486393" cy="125690"/>
            <a:chOff x="-890300" y="1406550"/>
            <a:chExt cx="806088" cy="208200"/>
          </a:xfrm>
        </p:grpSpPr>
        <p:sp>
          <p:nvSpPr>
            <p:cNvPr id="158" name="Google Shape;158;p21"/>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21"/>
          <p:cNvSpPr txBox="1"/>
          <p:nvPr>
            <p:ph idx="1" type="subTitle"/>
          </p:nvPr>
        </p:nvSpPr>
        <p:spPr>
          <a:xfrm>
            <a:off x="3500600"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1"/>
          <p:cNvSpPr txBox="1"/>
          <p:nvPr>
            <p:ph idx="2" type="subTitle"/>
          </p:nvPr>
        </p:nvSpPr>
        <p:spPr>
          <a:xfrm>
            <a:off x="6445791" y="1923775"/>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1"/>
          <p:cNvSpPr txBox="1"/>
          <p:nvPr>
            <p:ph idx="3" type="subTitle"/>
          </p:nvPr>
        </p:nvSpPr>
        <p:spPr>
          <a:xfrm>
            <a:off x="3500600"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1"/>
          <p:cNvSpPr txBox="1"/>
          <p:nvPr>
            <p:ph idx="4" type="subTitle"/>
          </p:nvPr>
        </p:nvSpPr>
        <p:spPr>
          <a:xfrm>
            <a:off x="6445791" y="3566750"/>
            <a:ext cx="1978200" cy="82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1"/>
          <p:cNvSpPr txBox="1"/>
          <p:nvPr>
            <p:ph idx="5" type="subTitle"/>
          </p:nvPr>
        </p:nvSpPr>
        <p:spPr>
          <a:xfrm>
            <a:off x="3194436"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21"/>
          <p:cNvSpPr txBox="1"/>
          <p:nvPr>
            <p:ph idx="6" type="subTitle"/>
          </p:nvPr>
        </p:nvSpPr>
        <p:spPr>
          <a:xfrm>
            <a:off x="3194436"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21"/>
          <p:cNvSpPr txBox="1"/>
          <p:nvPr>
            <p:ph idx="7" type="subTitle"/>
          </p:nvPr>
        </p:nvSpPr>
        <p:spPr>
          <a:xfrm>
            <a:off x="6139611" y="14182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21"/>
          <p:cNvSpPr txBox="1"/>
          <p:nvPr>
            <p:ph idx="8" type="subTitle"/>
          </p:nvPr>
        </p:nvSpPr>
        <p:spPr>
          <a:xfrm>
            <a:off x="6139611" y="306125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 name="Shape 170"/>
        <p:cNvGrpSpPr/>
        <p:nvPr/>
      </p:nvGrpSpPr>
      <p:grpSpPr>
        <a:xfrm>
          <a:off x="0" y="0"/>
          <a:ext cx="0" cy="0"/>
          <a:chOff x="0" y="0"/>
          <a:chExt cx="0" cy="0"/>
        </a:xfrm>
      </p:grpSpPr>
      <p:sp>
        <p:nvSpPr>
          <p:cNvPr id="171" name="Google Shape;17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2"/>
          <p:cNvSpPr txBox="1"/>
          <p:nvPr>
            <p:ph idx="1" type="subTitle"/>
          </p:nvPr>
        </p:nvSpPr>
        <p:spPr>
          <a:xfrm>
            <a:off x="139490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2" type="subTitle"/>
          </p:nvPr>
        </p:nvSpPr>
        <p:spPr>
          <a:xfrm>
            <a:off x="3864750"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3" type="subTitle"/>
          </p:nvPr>
        </p:nvSpPr>
        <p:spPr>
          <a:xfrm>
            <a:off x="139490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2"/>
          <p:cNvSpPr txBox="1"/>
          <p:nvPr>
            <p:ph idx="4" type="subTitle"/>
          </p:nvPr>
        </p:nvSpPr>
        <p:spPr>
          <a:xfrm>
            <a:off x="3864750"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2"/>
          <p:cNvSpPr txBox="1"/>
          <p:nvPr>
            <p:ph idx="5" type="subTitle"/>
          </p:nvPr>
        </p:nvSpPr>
        <p:spPr>
          <a:xfrm>
            <a:off x="6334599" y="18535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2"/>
          <p:cNvSpPr txBox="1"/>
          <p:nvPr>
            <p:ph idx="6" type="subTitle"/>
          </p:nvPr>
        </p:nvSpPr>
        <p:spPr>
          <a:xfrm>
            <a:off x="6334599" y="3283700"/>
            <a:ext cx="1986000" cy="87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2"/>
          <p:cNvSpPr txBox="1"/>
          <p:nvPr>
            <p:ph idx="7" type="subTitle"/>
          </p:nvPr>
        </p:nvSpPr>
        <p:spPr>
          <a:xfrm>
            <a:off x="1113052"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 name="Google Shape;179;p22"/>
          <p:cNvSpPr txBox="1"/>
          <p:nvPr>
            <p:ph idx="8" type="subTitle"/>
          </p:nvPr>
        </p:nvSpPr>
        <p:spPr>
          <a:xfrm>
            <a:off x="3582900"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22"/>
          <p:cNvSpPr txBox="1"/>
          <p:nvPr>
            <p:ph idx="9" type="subTitle"/>
          </p:nvPr>
        </p:nvSpPr>
        <p:spPr>
          <a:xfrm>
            <a:off x="6052748" y="1360899"/>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2"/>
          <p:cNvSpPr txBox="1"/>
          <p:nvPr>
            <p:ph idx="13" type="subTitle"/>
          </p:nvPr>
        </p:nvSpPr>
        <p:spPr>
          <a:xfrm>
            <a:off x="1113052"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2"/>
          <p:cNvSpPr txBox="1"/>
          <p:nvPr>
            <p:ph idx="14" type="subTitle"/>
          </p:nvPr>
        </p:nvSpPr>
        <p:spPr>
          <a:xfrm>
            <a:off x="3582900"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l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3" name="Google Shape;183;p22"/>
          <p:cNvSpPr txBox="1"/>
          <p:nvPr>
            <p:ph idx="15" type="subTitle"/>
          </p:nvPr>
        </p:nvSpPr>
        <p:spPr>
          <a:xfrm>
            <a:off x="6052748" y="2791100"/>
            <a:ext cx="19782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3"/>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sp>
        <p:nvSpPr>
          <p:cNvPr id="185" name="Google Shape;185;p23"/>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3"/>
          <p:cNvGrpSpPr/>
          <p:nvPr/>
        </p:nvGrpSpPr>
        <p:grpSpPr>
          <a:xfrm>
            <a:off x="8059900" y="446250"/>
            <a:ext cx="473100" cy="186500"/>
            <a:chOff x="7059675" y="514525"/>
            <a:chExt cx="473100" cy="186500"/>
          </a:xfrm>
        </p:grpSpPr>
        <p:cxnSp>
          <p:nvCxnSpPr>
            <p:cNvPr id="187" name="Google Shape;187;p23"/>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3"/>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23"/>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190" name="Google Shape;190;p23"/>
          <p:cNvSpPr txBox="1"/>
          <p:nvPr>
            <p:ph hasCustomPrompt="1" type="title"/>
          </p:nvPr>
        </p:nvSpPr>
        <p:spPr>
          <a:xfrm>
            <a:off x="4051975" y="63057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3"/>
          <p:cNvSpPr txBox="1"/>
          <p:nvPr>
            <p:ph idx="1" type="subTitle"/>
          </p:nvPr>
        </p:nvSpPr>
        <p:spPr>
          <a:xfrm>
            <a:off x="4408555" y="130067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23"/>
          <p:cNvSpPr txBox="1"/>
          <p:nvPr>
            <p:ph hasCustomPrompt="1" idx="2" type="title"/>
          </p:nvPr>
        </p:nvSpPr>
        <p:spPr>
          <a:xfrm>
            <a:off x="4051975" y="1982840"/>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3"/>
          <p:cNvSpPr txBox="1"/>
          <p:nvPr>
            <p:ph idx="3" type="subTitle"/>
          </p:nvPr>
        </p:nvSpPr>
        <p:spPr>
          <a:xfrm>
            <a:off x="4408555" y="2652935"/>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3"/>
          <p:cNvSpPr txBox="1"/>
          <p:nvPr>
            <p:ph hasCustomPrompt="1" idx="4" type="title"/>
          </p:nvPr>
        </p:nvSpPr>
        <p:spPr>
          <a:xfrm>
            <a:off x="4051975" y="3335105"/>
            <a:ext cx="40221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3"/>
          <p:cNvSpPr txBox="1"/>
          <p:nvPr>
            <p:ph idx="5" type="subTitle"/>
          </p:nvPr>
        </p:nvSpPr>
        <p:spPr>
          <a:xfrm>
            <a:off x="4408555" y="4005200"/>
            <a:ext cx="40221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6" name="Shape 196"/>
        <p:cNvGrpSpPr/>
        <p:nvPr/>
      </p:nvGrpSpPr>
      <p:grpSpPr>
        <a:xfrm>
          <a:off x="0" y="0"/>
          <a:ext cx="0" cy="0"/>
          <a:chOff x="0" y="0"/>
          <a:chExt cx="0" cy="0"/>
        </a:xfrm>
      </p:grpSpPr>
      <p:sp>
        <p:nvSpPr>
          <p:cNvPr id="197" name="Google Shape;197;p2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4"/>
          <p:cNvGrpSpPr/>
          <p:nvPr/>
        </p:nvGrpSpPr>
        <p:grpSpPr>
          <a:xfrm>
            <a:off x="8389787" y="179931"/>
            <a:ext cx="486393" cy="125690"/>
            <a:chOff x="-890300" y="1406550"/>
            <a:chExt cx="806088" cy="208200"/>
          </a:xfrm>
        </p:grpSpPr>
        <p:sp>
          <p:nvSpPr>
            <p:cNvPr id="199" name="Google Shape;199;p2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4"/>
          <p:cNvSpPr txBox="1"/>
          <p:nvPr>
            <p:ph hasCustomPrompt="1" type="title"/>
          </p:nvPr>
        </p:nvSpPr>
        <p:spPr>
          <a:xfrm>
            <a:off x="884850" y="189070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3" name="Google Shape;203;p24"/>
          <p:cNvSpPr txBox="1"/>
          <p:nvPr>
            <p:ph idx="1" type="subTitle"/>
          </p:nvPr>
        </p:nvSpPr>
        <p:spPr>
          <a:xfrm>
            <a:off x="980375"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4" name="Google Shape;204;p24"/>
          <p:cNvSpPr txBox="1"/>
          <p:nvPr>
            <p:ph idx="2" type="subTitle"/>
          </p:nvPr>
        </p:nvSpPr>
        <p:spPr>
          <a:xfrm>
            <a:off x="720000"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5"/>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4"/>
          <p:cNvSpPr txBox="1"/>
          <p:nvPr>
            <p:ph hasCustomPrompt="1" idx="3" type="title"/>
          </p:nvPr>
        </p:nvSpPr>
        <p:spPr>
          <a:xfrm>
            <a:off x="3590988" y="1890950"/>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6" name="Google Shape;206;p24"/>
          <p:cNvSpPr txBox="1"/>
          <p:nvPr>
            <p:ph idx="4" type="subTitle"/>
          </p:nvPr>
        </p:nvSpPr>
        <p:spPr>
          <a:xfrm>
            <a:off x="3589193"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7" name="Google Shape;207;p24"/>
          <p:cNvSpPr txBox="1"/>
          <p:nvPr>
            <p:ph idx="5" type="subTitle"/>
          </p:nvPr>
        </p:nvSpPr>
        <p:spPr>
          <a:xfrm>
            <a:off x="3420001"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2"/>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 name="Google Shape;208;p24"/>
          <p:cNvSpPr txBox="1"/>
          <p:nvPr>
            <p:ph hasCustomPrompt="1" idx="6" type="title"/>
          </p:nvPr>
        </p:nvSpPr>
        <p:spPr>
          <a:xfrm>
            <a:off x="6296775" y="1891075"/>
            <a:ext cx="1055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 name="Google Shape;209;p24"/>
          <p:cNvSpPr txBox="1"/>
          <p:nvPr>
            <p:ph idx="7" type="subTitle"/>
          </p:nvPr>
        </p:nvSpPr>
        <p:spPr>
          <a:xfrm>
            <a:off x="6198011" y="3439250"/>
            <a:ext cx="2226000" cy="1039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10" name="Google Shape;210;p24"/>
          <p:cNvSpPr txBox="1"/>
          <p:nvPr>
            <p:ph idx="8" type="subTitle"/>
          </p:nvPr>
        </p:nvSpPr>
        <p:spPr>
          <a:xfrm>
            <a:off x="6120002" y="2906725"/>
            <a:ext cx="2304000" cy="59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400">
                <a:solidFill>
                  <a:schemeClr val="accent4"/>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4"/>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2" name="Shape 212"/>
        <p:cNvGrpSpPr/>
        <p:nvPr/>
      </p:nvGrpSpPr>
      <p:grpSpPr>
        <a:xfrm>
          <a:off x="0" y="0"/>
          <a:ext cx="0" cy="0"/>
          <a:chOff x="0" y="0"/>
          <a:chExt cx="0" cy="0"/>
        </a:xfrm>
      </p:grpSpPr>
      <p:sp>
        <p:nvSpPr>
          <p:cNvPr id="213" name="Google Shape;213;p25"/>
          <p:cNvSpPr txBox="1"/>
          <p:nvPr>
            <p:ph type="title"/>
          </p:nvPr>
        </p:nvSpPr>
        <p:spPr>
          <a:xfrm>
            <a:off x="3189013" y="69645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5"/>
          <p:cNvSpPr txBox="1"/>
          <p:nvPr>
            <p:ph idx="1" type="subTitle"/>
          </p:nvPr>
        </p:nvSpPr>
        <p:spPr>
          <a:xfrm>
            <a:off x="3485375" y="1860375"/>
            <a:ext cx="4945500" cy="1058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txBox="1"/>
          <p:nvPr/>
        </p:nvSpPr>
        <p:spPr>
          <a:xfrm>
            <a:off x="3485425" y="35726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Source Code Pro"/>
                <a:ea typeface="Source Code Pro"/>
                <a:cs typeface="Source Code Pro"/>
                <a:sym typeface="Source Code Pro"/>
              </a:rPr>
              <a:t>CREDITS: This presentation template was created by </a:t>
            </a:r>
            <a:r>
              <a:rPr b="1" lang="en" sz="1200">
                <a:solidFill>
                  <a:schemeClr val="dk1"/>
                </a:solidFill>
                <a:uFill>
                  <a:noFill/>
                </a:uFill>
                <a:latin typeface="Source Code Pro"/>
                <a:ea typeface="Source Code Pro"/>
                <a:cs typeface="Source Code Pro"/>
                <a:sym typeface="Source Code Pro"/>
                <a:hlinkClick r:id="rId2">
                  <a:extLst>
                    <a:ext uri="{A12FA001-AC4F-418D-AE19-62706E023703}">
                      <ahyp:hlinkClr val="tx"/>
                    </a:ext>
                  </a:extLst>
                </a:hlinkClick>
              </a:rPr>
              <a:t>Slidesgo</a:t>
            </a:r>
            <a:r>
              <a:rPr lang="en" sz="1200">
                <a:solidFill>
                  <a:schemeClr val="dk1"/>
                </a:solidFill>
                <a:latin typeface="Source Code Pro"/>
                <a:ea typeface="Source Code Pro"/>
                <a:cs typeface="Source Code Pro"/>
                <a:sym typeface="Source Code Pro"/>
              </a:rPr>
              <a:t>, and includes icons by </a:t>
            </a:r>
            <a:r>
              <a:rPr b="1" lang="en" sz="1200">
                <a:solidFill>
                  <a:schemeClr val="dk1"/>
                </a:solidFill>
                <a:uFill>
                  <a:noFill/>
                </a:uFill>
                <a:latin typeface="Source Code Pro"/>
                <a:ea typeface="Source Code Pro"/>
                <a:cs typeface="Source Code Pro"/>
                <a:sym typeface="Source Code Pro"/>
                <a:hlinkClick r:id="rId3">
                  <a:extLst>
                    <a:ext uri="{A12FA001-AC4F-418D-AE19-62706E023703}">
                      <ahyp:hlinkClr val="tx"/>
                    </a:ext>
                  </a:extLst>
                </a:hlinkClick>
              </a:rPr>
              <a:t>Flaticon</a:t>
            </a:r>
            <a:r>
              <a:rPr lang="en" sz="1200">
                <a:solidFill>
                  <a:schemeClr val="dk1"/>
                </a:solidFill>
                <a:latin typeface="Source Code Pro"/>
                <a:ea typeface="Source Code Pro"/>
                <a:cs typeface="Source Code Pro"/>
                <a:sym typeface="Source Code Pro"/>
              </a:rPr>
              <a:t>, and infographics &amp; images by </a:t>
            </a:r>
            <a:r>
              <a:rPr b="1" lang="en" sz="1200">
                <a:solidFill>
                  <a:schemeClr val="dk1"/>
                </a:solidFill>
                <a:uFill>
                  <a:noFill/>
                </a:uFill>
                <a:latin typeface="Source Code Pro"/>
                <a:ea typeface="Source Code Pro"/>
                <a:cs typeface="Source Code Pro"/>
                <a:sym typeface="Source Code Pro"/>
                <a:hlinkClick r:id="rId4">
                  <a:extLst>
                    <a:ext uri="{A12FA001-AC4F-418D-AE19-62706E023703}">
                      <ahyp:hlinkClr val="tx"/>
                    </a:ext>
                  </a:extLst>
                </a:hlinkClick>
              </a:rPr>
              <a:t>Freepik</a:t>
            </a:r>
            <a:r>
              <a:rPr b="1" lang="en" sz="1200">
                <a:solidFill>
                  <a:schemeClr val="dk1"/>
                </a:solidFill>
                <a:latin typeface="Source Code Pro"/>
                <a:ea typeface="Source Code Pro"/>
                <a:cs typeface="Source Code Pro"/>
                <a:sym typeface="Source Code Pro"/>
              </a:rPr>
              <a:t> </a:t>
            </a:r>
            <a:endParaRPr b="1" sz="12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6" name="Shape 216"/>
        <p:cNvGrpSpPr/>
        <p:nvPr/>
      </p:nvGrpSpPr>
      <p:grpSpPr>
        <a:xfrm>
          <a:off x="0" y="0"/>
          <a:ext cx="0" cy="0"/>
          <a:chOff x="0" y="0"/>
          <a:chExt cx="0" cy="0"/>
        </a:xfrm>
      </p:grpSpPr>
      <p:sp>
        <p:nvSpPr>
          <p:cNvPr id="217" name="Google Shape;217;p2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6"/>
          <p:cNvGrpSpPr/>
          <p:nvPr/>
        </p:nvGrpSpPr>
        <p:grpSpPr>
          <a:xfrm>
            <a:off x="8389787" y="179931"/>
            <a:ext cx="486393" cy="125690"/>
            <a:chOff x="-890300" y="1406550"/>
            <a:chExt cx="806088" cy="208200"/>
          </a:xfrm>
        </p:grpSpPr>
        <p:sp>
          <p:nvSpPr>
            <p:cNvPr id="219" name="Google Shape;219;p2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sp>
        <p:nvSpPr>
          <p:cNvPr id="223" name="Google Shape;223;p27"/>
          <p:cNvSpPr/>
          <p:nvPr/>
        </p:nvSpPr>
        <p:spPr>
          <a:xfrm>
            <a:off x="4424750" y="-1800"/>
            <a:ext cx="47193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7"/>
          <p:cNvGrpSpPr/>
          <p:nvPr/>
        </p:nvGrpSpPr>
        <p:grpSpPr>
          <a:xfrm>
            <a:off x="8193116" y="446250"/>
            <a:ext cx="414956" cy="186500"/>
            <a:chOff x="7059675" y="514525"/>
            <a:chExt cx="473100" cy="186500"/>
          </a:xfrm>
        </p:grpSpPr>
        <p:cxnSp>
          <p:nvCxnSpPr>
            <p:cNvPr id="225" name="Google Shape;225;p27"/>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6" name="Google Shape;226;p27"/>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27" name="Google Shape;227;p27"/>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8389787" y="179931"/>
            <a:ext cx="486393" cy="125690"/>
            <a:chOff x="-890300" y="1406550"/>
            <a:chExt cx="806088" cy="208200"/>
          </a:xfrm>
        </p:grpSpPr>
        <p:sp>
          <p:nvSpPr>
            <p:cNvPr id="23" name="Google Shape;23;p4"/>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0"/>
            <a:ext cx="7704000" cy="281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5"/>
          <p:cNvGrpSpPr/>
          <p:nvPr/>
        </p:nvGrpSpPr>
        <p:grpSpPr>
          <a:xfrm>
            <a:off x="8389787" y="179931"/>
            <a:ext cx="486393" cy="125690"/>
            <a:chOff x="-890300" y="1406550"/>
            <a:chExt cx="806088" cy="208200"/>
          </a:xfrm>
        </p:grpSpPr>
        <p:sp>
          <p:nvSpPr>
            <p:cNvPr id="31" name="Google Shape;31;p5"/>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292547"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1585702" y="3632599"/>
            <a:ext cx="2675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4988437"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1281362" y="3200700"/>
            <a:ext cx="2675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Source Code Pro Medium"/>
                <a:ea typeface="Source Code Pro Medium"/>
                <a:cs typeface="Source Code Pro Medium"/>
                <a:sym typeface="Source Code Pro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6"/>
          <p:cNvGrpSpPr/>
          <p:nvPr/>
        </p:nvGrpSpPr>
        <p:grpSpPr>
          <a:xfrm>
            <a:off x="8389787" y="179931"/>
            <a:ext cx="486393" cy="125690"/>
            <a:chOff x="-890300" y="1406550"/>
            <a:chExt cx="806088" cy="208200"/>
          </a:xfrm>
        </p:grpSpPr>
        <p:sp>
          <p:nvSpPr>
            <p:cNvPr id="42" name="Google Shape;42;p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7"/>
          <p:cNvGrpSpPr/>
          <p:nvPr/>
        </p:nvGrpSpPr>
        <p:grpSpPr>
          <a:xfrm>
            <a:off x="8389787" y="179931"/>
            <a:ext cx="486393" cy="125690"/>
            <a:chOff x="-890300" y="1406550"/>
            <a:chExt cx="806088" cy="208200"/>
          </a:xfrm>
        </p:grpSpPr>
        <p:sp>
          <p:nvSpPr>
            <p:cNvPr id="49" name="Google Shape;49;p7"/>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7"/>
          <p:cNvSpPr txBox="1"/>
          <p:nvPr>
            <p:ph idx="1" type="subTitle"/>
          </p:nvPr>
        </p:nvSpPr>
        <p:spPr>
          <a:xfrm>
            <a:off x="3465225" y="1529000"/>
            <a:ext cx="4965600" cy="30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8"/>
          <p:cNvGrpSpPr/>
          <p:nvPr/>
        </p:nvGrpSpPr>
        <p:grpSpPr>
          <a:xfrm>
            <a:off x="8059900" y="446250"/>
            <a:ext cx="473100" cy="186500"/>
            <a:chOff x="7059675" y="514525"/>
            <a:chExt cx="473100" cy="186500"/>
          </a:xfrm>
        </p:grpSpPr>
        <p:cxnSp>
          <p:nvCxnSpPr>
            <p:cNvPr id="57" name="Google Shape;57;p8"/>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8"/>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8"/>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0" name="Google Shape;60;p8"/>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3763500" y="-1800"/>
            <a:ext cx="5380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059900" y="446250"/>
            <a:ext cx="473100" cy="186500"/>
            <a:chOff x="7059675" y="514525"/>
            <a:chExt cx="473100" cy="186500"/>
          </a:xfrm>
        </p:grpSpPr>
        <p:cxnSp>
          <p:nvCxnSpPr>
            <p:cNvPr id="64" name="Google Shape;64;p9"/>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5" name="Google Shape;65;p9"/>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66" name="Google Shape;66;p9"/>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sp>
        <p:nvSpPr>
          <p:cNvPr id="67" name="Google Shape;67;p9"/>
          <p:cNvSpPr txBox="1"/>
          <p:nvPr>
            <p:ph type="title"/>
          </p:nvPr>
        </p:nvSpPr>
        <p:spPr>
          <a:xfrm>
            <a:off x="4223100" y="1198450"/>
            <a:ext cx="4206000" cy="1964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8" name="Google Shape;68;p9"/>
          <p:cNvSpPr txBox="1"/>
          <p:nvPr>
            <p:ph idx="1" type="subTitle"/>
          </p:nvPr>
        </p:nvSpPr>
        <p:spPr>
          <a:xfrm>
            <a:off x="4223100" y="3162850"/>
            <a:ext cx="4206000" cy="1066200"/>
          </a:xfrm>
          <a:prstGeom prst="rect">
            <a:avLst/>
          </a:prstGeom>
          <a:solidFill>
            <a:schemeClr val="accent6"/>
          </a:solid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p:nvPr>
            <p:ph idx="2" type="pic"/>
          </p:nvPr>
        </p:nvSpPr>
        <p:spPr>
          <a:xfrm>
            <a:off x="-25" y="-13725"/>
            <a:ext cx="9144000" cy="5157300"/>
          </a:xfrm>
          <a:prstGeom prst="rect">
            <a:avLst/>
          </a:prstGeom>
          <a:noFill/>
          <a:ln>
            <a:noFill/>
          </a:ln>
        </p:spPr>
      </p:sp>
      <p:sp>
        <p:nvSpPr>
          <p:cNvPr id="71" name="Google Shape;71;p10"/>
          <p:cNvSpPr txBox="1"/>
          <p:nvPr>
            <p:ph type="title"/>
          </p:nvPr>
        </p:nvSpPr>
        <p:spPr>
          <a:xfrm>
            <a:off x="720000" y="4014450"/>
            <a:ext cx="7704000" cy="5727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500"/>
              <a:buNone/>
              <a:defRPr sz="28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1pPr>
            <a:lvl2pPr lvl="1"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2pPr>
            <a:lvl3pPr lvl="2"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3pPr>
            <a:lvl4pPr lvl="3"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4pPr>
            <a:lvl5pPr lvl="4"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5pPr>
            <a:lvl6pPr lvl="5"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6pPr>
            <a:lvl7pPr lvl="6"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7pPr>
            <a:lvl8pPr lvl="7"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8pPr>
            <a:lvl9pPr lvl="8" rtl="0">
              <a:spcBef>
                <a:spcPts val="0"/>
              </a:spcBef>
              <a:spcAft>
                <a:spcPts val="0"/>
              </a:spcAft>
              <a:buClr>
                <a:schemeClr val="dk1"/>
              </a:buClr>
              <a:buSzPts val="3500"/>
              <a:buFont typeface="Source Code Pro"/>
              <a:buNone/>
              <a:defRPr sz="3500">
                <a:solidFill>
                  <a:schemeClr val="dk1"/>
                </a:solidFill>
                <a:latin typeface="Source Code Pro"/>
                <a:ea typeface="Source Code Pro"/>
                <a:cs typeface="Source Code Pro"/>
                <a:sym typeface="Source Code Pr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1"/>
              </a:buClr>
              <a:buSzPts val="1400"/>
              <a:buFont typeface="Source Code Pro"/>
              <a:buChar char="■"/>
              <a:defRPr>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drive.google.com/file/d/1f-Nvek4yxz_EDnvyU3LeZlxIyDfSh_NV/view?usp=sharing" TargetMode="External"/><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ctrTitle"/>
          </p:nvPr>
        </p:nvSpPr>
        <p:spPr>
          <a:xfrm>
            <a:off x="2811700" y="683605"/>
            <a:ext cx="5797500" cy="20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Arcade </a:t>
            </a:r>
            <a:r>
              <a:rPr b="1" lang="en" sz="4800"/>
              <a:t>Snake Game</a:t>
            </a:r>
            <a:endParaRPr b="1" sz="4800"/>
          </a:p>
        </p:txBody>
      </p:sp>
      <p:sp>
        <p:nvSpPr>
          <p:cNvPr id="233" name="Google Shape;233;p28"/>
          <p:cNvSpPr txBox="1"/>
          <p:nvPr>
            <p:ph idx="1" type="subTitle"/>
          </p:nvPr>
        </p:nvSpPr>
        <p:spPr>
          <a:xfrm>
            <a:off x="2735500" y="3526250"/>
            <a:ext cx="5797500" cy="4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lang="en" sz="1400"/>
              <a:t>&lt;</a:t>
            </a:r>
            <a:r>
              <a:rPr lang="en" sz="1400"/>
              <a:t> </a:t>
            </a:r>
            <a:r>
              <a:rPr lang="en"/>
              <a:t>Ben Theurich, Carter Rath, Cody McKinney </a:t>
            </a:r>
            <a:r>
              <a:rPr lang="en" sz="1400"/>
              <a:t>&gt;</a:t>
            </a:r>
            <a:endParaRPr/>
          </a:p>
        </p:txBody>
      </p:sp>
      <p:sp>
        <p:nvSpPr>
          <p:cNvPr id="234" name="Google Shape;234;p28"/>
          <p:cNvSpPr txBox="1"/>
          <p:nvPr/>
        </p:nvSpPr>
        <p:spPr>
          <a:xfrm>
            <a:off x="2097300" y="5710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1"/>
                </a:solidFill>
                <a:latin typeface="Comfortaa"/>
                <a:ea typeface="Comfortaa"/>
                <a:cs typeface="Comfortaa"/>
                <a:sym typeface="Comfortaa"/>
              </a:rPr>
              <a:t>{</a:t>
            </a:r>
            <a:endParaRPr sz="5000">
              <a:solidFill>
                <a:schemeClr val="accent1"/>
              </a:solidFill>
              <a:latin typeface="Comfortaa"/>
              <a:ea typeface="Comfortaa"/>
              <a:cs typeface="Comfortaa"/>
              <a:sym typeface="Comfortaa"/>
            </a:endParaRPr>
          </a:p>
        </p:txBody>
      </p:sp>
      <p:sp>
        <p:nvSpPr>
          <p:cNvPr id="235" name="Google Shape;235;p28"/>
          <p:cNvSpPr txBox="1"/>
          <p:nvPr/>
        </p:nvSpPr>
        <p:spPr>
          <a:xfrm>
            <a:off x="8588000" y="4001925"/>
            <a:ext cx="519300" cy="7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236" name="Google Shape;236;p28"/>
          <p:cNvSpPr txBox="1"/>
          <p:nvPr/>
        </p:nvSpPr>
        <p:spPr>
          <a:xfrm>
            <a:off x="2847375" y="4184615"/>
            <a:ext cx="1447500" cy="54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grpSp>
        <p:nvGrpSpPr>
          <p:cNvPr id="237" name="Google Shape;237;p28"/>
          <p:cNvGrpSpPr/>
          <p:nvPr/>
        </p:nvGrpSpPr>
        <p:grpSpPr>
          <a:xfrm>
            <a:off x="8136100" y="293850"/>
            <a:ext cx="473100" cy="186500"/>
            <a:chOff x="7059675" y="514525"/>
            <a:chExt cx="473100" cy="186500"/>
          </a:xfrm>
        </p:grpSpPr>
        <p:cxnSp>
          <p:nvCxnSpPr>
            <p:cNvPr id="238" name="Google Shape;238;p28"/>
            <p:cNvCxnSpPr/>
            <p:nvPr/>
          </p:nvCxnSpPr>
          <p:spPr>
            <a:xfrm flipH="1" rot="10800000">
              <a:off x="7059675" y="51452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39" name="Google Shape;239;p28"/>
            <p:cNvCxnSpPr/>
            <p:nvPr/>
          </p:nvCxnSpPr>
          <p:spPr>
            <a:xfrm flipH="1" rot="10800000">
              <a:off x="7059675" y="605675"/>
              <a:ext cx="473100" cy="4200"/>
            </a:xfrm>
            <a:prstGeom prst="straightConnector1">
              <a:avLst/>
            </a:prstGeom>
            <a:noFill/>
            <a:ln cap="flat" cmpd="sng" w="28575">
              <a:solidFill>
                <a:schemeClr val="dk1"/>
              </a:solidFill>
              <a:prstDash val="solid"/>
              <a:round/>
              <a:headEnd len="med" w="med" type="none"/>
              <a:tailEnd len="med" w="med" type="none"/>
            </a:ln>
          </p:spPr>
        </p:cxnSp>
        <p:cxnSp>
          <p:nvCxnSpPr>
            <p:cNvPr id="240" name="Google Shape;240;p28"/>
            <p:cNvCxnSpPr/>
            <p:nvPr/>
          </p:nvCxnSpPr>
          <p:spPr>
            <a:xfrm flipH="1" rot="10800000">
              <a:off x="7059675" y="696825"/>
              <a:ext cx="473100" cy="4200"/>
            </a:xfrm>
            <a:prstGeom prst="straightConnector1">
              <a:avLst/>
            </a:prstGeom>
            <a:noFill/>
            <a:ln cap="flat" cmpd="sng" w="28575">
              <a:solidFill>
                <a:schemeClr val="dk1"/>
              </a:solidFill>
              <a:prstDash val="solid"/>
              <a:round/>
              <a:headEnd len="med" w="med" type="none"/>
              <a:tailEnd len="med" w="med" type="none"/>
            </a:ln>
          </p:spPr>
        </p:cxnSp>
      </p:grpSp>
      <p:grpSp>
        <p:nvGrpSpPr>
          <p:cNvPr id="241" name="Google Shape;241;p28"/>
          <p:cNvGrpSpPr/>
          <p:nvPr/>
        </p:nvGrpSpPr>
        <p:grpSpPr>
          <a:xfrm>
            <a:off x="178930" y="696438"/>
            <a:ext cx="2377907" cy="3907563"/>
            <a:chOff x="5" y="747463"/>
            <a:chExt cx="2377907" cy="3907563"/>
          </a:xfrm>
        </p:grpSpPr>
        <p:sp>
          <p:nvSpPr>
            <p:cNvPr id="242" name="Google Shape;242;p28"/>
            <p:cNvSpPr/>
            <p:nvPr/>
          </p:nvSpPr>
          <p:spPr>
            <a:xfrm>
              <a:off x="5" y="756038"/>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486329" y="747463"/>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5" y="1068263"/>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5" y="1394975"/>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5" y="1721713"/>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434858" y="1721713"/>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934654" y="1721722"/>
              <a:ext cx="2607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 y="203228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5" y="2375138"/>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5" y="26840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5" y="2992988"/>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3726" y="377396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434858" y="2032288"/>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95919" y="23751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434858" y="26840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a:off x="434858" y="300995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434858" y="3335838"/>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838550" y="2032296"/>
              <a:ext cx="465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838550" y="2375145"/>
              <a:ext cx="65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861466" y="2684069"/>
              <a:ext cx="757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861466" y="3028567"/>
              <a:ext cx="7572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861466" y="3335841"/>
              <a:ext cx="7572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360349" y="2032296"/>
              <a:ext cx="4242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1573836" y="2358182"/>
              <a:ext cx="4242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1697856" y="2684094"/>
              <a:ext cx="2607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1697856" y="3335891"/>
              <a:ext cx="2607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13726" y="401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395919" y="4296538"/>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875884" y="4296538"/>
              <a:ext cx="385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1360349" y="4296538"/>
              <a:ext cx="486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1912083" y="4296538"/>
              <a:ext cx="17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395919" y="4505063"/>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875884" y="4505063"/>
              <a:ext cx="6135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1570204" y="4505063"/>
              <a:ext cx="260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894657" y="75937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486348" y="106828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1169818" y="1064149"/>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486342" y="1395013"/>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1254423" y="1719659"/>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1697859" y="3028567"/>
              <a:ext cx="2964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1840717" y="2032296"/>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2037810" y="2684069"/>
              <a:ext cx="240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1912311" y="4507125"/>
              <a:ext cx="465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a:off x="434873" y="39876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434873" y="37575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 name="Google Shape;287;p28"/>
          <p:cNvPicPr preferRelativeResize="0"/>
          <p:nvPr/>
        </p:nvPicPr>
        <p:blipFill>
          <a:blip r:embed="rId3">
            <a:alphaModFix/>
          </a:blip>
          <a:stretch>
            <a:fillRect/>
          </a:stretch>
        </p:blipFill>
        <p:spPr>
          <a:xfrm>
            <a:off x="6379025" y="1612125"/>
            <a:ext cx="1672900" cy="165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37"/>
          <p:cNvPicPr preferRelativeResize="0"/>
          <p:nvPr/>
        </p:nvPicPr>
        <p:blipFill>
          <a:blip r:embed="rId3">
            <a:alphaModFix/>
          </a:blip>
          <a:stretch>
            <a:fillRect/>
          </a:stretch>
        </p:blipFill>
        <p:spPr>
          <a:xfrm>
            <a:off x="3924300" y="0"/>
            <a:ext cx="3347350" cy="1733550"/>
          </a:xfrm>
          <a:prstGeom prst="rect">
            <a:avLst/>
          </a:prstGeom>
          <a:noFill/>
          <a:ln>
            <a:noFill/>
          </a:ln>
        </p:spPr>
      </p:pic>
      <p:sp>
        <p:nvSpPr>
          <p:cNvPr id="590" name="Google Shape;590;p37"/>
          <p:cNvSpPr txBox="1"/>
          <p:nvPr>
            <p:ph type="title"/>
          </p:nvPr>
        </p:nvSpPr>
        <p:spPr>
          <a:xfrm>
            <a:off x="34200" y="64025"/>
            <a:ext cx="34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Flowchart </a:t>
            </a:r>
            <a:r>
              <a:rPr lang="en" sz="2500">
                <a:solidFill>
                  <a:schemeClr val="accent4"/>
                </a:solidFill>
              </a:rPr>
              <a:t>Diagram </a:t>
            </a:r>
            <a:r>
              <a:rPr lang="en" sz="2500">
                <a:solidFill>
                  <a:schemeClr val="lt2"/>
                </a:solidFill>
              </a:rPr>
              <a:t>of Main</a:t>
            </a:r>
            <a:endParaRPr sz="2500">
              <a:solidFill>
                <a:schemeClr val="lt2"/>
              </a:solidFill>
            </a:endParaRPr>
          </a:p>
        </p:txBody>
      </p:sp>
      <p:grpSp>
        <p:nvGrpSpPr>
          <p:cNvPr id="591" name="Google Shape;591;p37"/>
          <p:cNvGrpSpPr/>
          <p:nvPr/>
        </p:nvGrpSpPr>
        <p:grpSpPr>
          <a:xfrm>
            <a:off x="542297" y="1549414"/>
            <a:ext cx="2391310" cy="3054560"/>
            <a:chOff x="358925" y="1867675"/>
            <a:chExt cx="2142175" cy="2736325"/>
          </a:xfrm>
        </p:grpSpPr>
        <p:sp>
          <p:nvSpPr>
            <p:cNvPr id="592" name="Google Shape;592;p37"/>
            <p:cNvSpPr/>
            <p:nvPr/>
          </p:nvSpPr>
          <p:spPr>
            <a:xfrm>
              <a:off x="358925" y="1876250"/>
              <a:ext cx="2910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757650" y="1867675"/>
              <a:ext cx="291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358925" y="2188475"/>
              <a:ext cx="2910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358925" y="2515188"/>
              <a:ext cx="2910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358925" y="2841925"/>
              <a:ext cx="2910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709062" y="2841925"/>
              <a:ext cx="297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1059518" y="2841925"/>
              <a:ext cx="2328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358925" y="3152500"/>
              <a:ext cx="2685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358925" y="3495350"/>
              <a:ext cx="268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358925" y="3804275"/>
              <a:ext cx="2685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358925" y="4113200"/>
              <a:ext cx="268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709062" y="3152500"/>
              <a:ext cx="214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683525" y="3495350"/>
              <a:ext cx="2148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709062" y="3804275"/>
              <a:ext cx="2148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709062" y="4130163"/>
              <a:ext cx="214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709062" y="4456050"/>
              <a:ext cx="2148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973809" y="3152500"/>
              <a:ext cx="4155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973809" y="3495350"/>
              <a:ext cx="5802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994246" y="3804275"/>
              <a:ext cx="675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994246" y="4148775"/>
              <a:ext cx="675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994246" y="4456050"/>
              <a:ext cx="675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1439171" y="3152500"/>
              <a:ext cx="3783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1629567" y="3478388"/>
              <a:ext cx="3783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1740173" y="3804300"/>
              <a:ext cx="232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1740173" y="4456100"/>
              <a:ext cx="232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757650" y="2182588"/>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757650" y="2512250"/>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1445575" y="2509300"/>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1344900" y="2841925"/>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1740250" y="4148775"/>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2043300" y="4456050"/>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37"/>
          <p:cNvSpPr txBox="1"/>
          <p:nvPr/>
        </p:nvSpPr>
        <p:spPr>
          <a:xfrm>
            <a:off x="8475925" y="42803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pic>
        <p:nvPicPr>
          <p:cNvPr id="624" name="Google Shape;624;p37"/>
          <p:cNvPicPr preferRelativeResize="0"/>
          <p:nvPr/>
        </p:nvPicPr>
        <p:blipFill>
          <a:blip r:embed="rId4">
            <a:alphaModFix/>
          </a:blip>
          <a:stretch>
            <a:fillRect/>
          </a:stretch>
        </p:blipFill>
        <p:spPr>
          <a:xfrm>
            <a:off x="4282800" y="-32657"/>
            <a:ext cx="283170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8"/>
          <p:cNvSpPr txBox="1"/>
          <p:nvPr>
            <p:ph type="title"/>
          </p:nvPr>
        </p:nvSpPr>
        <p:spPr>
          <a:xfrm>
            <a:off x="560825" y="78450"/>
            <a:ext cx="3165900" cy="23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Implementation</a:t>
            </a:r>
            <a:r>
              <a:rPr lang="en" sz="2700"/>
              <a:t> </a:t>
            </a:r>
            <a:endParaRPr sz="2700"/>
          </a:p>
          <a:p>
            <a:pPr indent="0" lvl="0" marL="0" rtl="0" algn="ctr">
              <a:spcBef>
                <a:spcPts val="0"/>
              </a:spcBef>
              <a:spcAft>
                <a:spcPts val="0"/>
              </a:spcAft>
              <a:buNone/>
            </a:pPr>
            <a:r>
              <a:rPr lang="en" sz="2700">
                <a:solidFill>
                  <a:schemeClr val="accent4"/>
                </a:solidFill>
              </a:rPr>
              <a:t>Details</a:t>
            </a:r>
            <a:br>
              <a:rPr lang="en" sz="2700">
                <a:solidFill>
                  <a:schemeClr val="accent4"/>
                </a:solidFill>
              </a:rPr>
            </a:br>
            <a:br>
              <a:rPr lang="en" sz="600">
                <a:solidFill>
                  <a:schemeClr val="accent4"/>
                </a:solidFill>
              </a:rPr>
            </a:br>
            <a:r>
              <a:rPr lang="en" sz="1100">
                <a:solidFill>
                  <a:schemeClr val="accent4"/>
                </a:solidFill>
              </a:rPr>
              <a:t>Snake.cpp</a:t>
            </a:r>
            <a:endParaRPr sz="2700">
              <a:solidFill>
                <a:schemeClr val="accent4"/>
              </a:solidFill>
            </a:endParaRPr>
          </a:p>
        </p:txBody>
      </p:sp>
      <p:sp>
        <p:nvSpPr>
          <p:cNvPr id="630" name="Google Shape;630;p38"/>
          <p:cNvSpPr txBox="1"/>
          <p:nvPr>
            <p:ph idx="1" type="subTitle"/>
          </p:nvPr>
        </p:nvSpPr>
        <p:spPr>
          <a:xfrm>
            <a:off x="293925" y="1390050"/>
            <a:ext cx="3543300" cy="3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the Snake object, we are using a linked list to track each body part. </a:t>
            </a:r>
            <a:br>
              <a:rPr lang="en" sz="1200"/>
            </a:br>
            <a:br>
              <a:rPr lang="en" sz="1200"/>
            </a:br>
            <a:r>
              <a:rPr lang="en" sz="1200"/>
              <a:t>When the Snake moves, we add a node to the head and remove the tail.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When the Snake eats a fruit, we move the snake forward by one without </a:t>
            </a:r>
            <a:r>
              <a:rPr lang="en" sz="1200"/>
              <a:t>removing</a:t>
            </a:r>
            <a:r>
              <a:rPr lang="en" sz="1200"/>
              <a:t> the tail.</a:t>
            </a:r>
            <a:endParaRPr sz="1200"/>
          </a:p>
        </p:txBody>
      </p:sp>
      <p:sp>
        <p:nvSpPr>
          <p:cNvPr id="631" name="Google Shape;631;p38"/>
          <p:cNvSpPr txBox="1"/>
          <p:nvPr/>
        </p:nvSpPr>
        <p:spPr>
          <a:xfrm>
            <a:off x="8242475" y="4044900"/>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2"/>
                </a:solidFill>
                <a:latin typeface="Comfortaa"/>
                <a:ea typeface="Comfortaa"/>
                <a:cs typeface="Comfortaa"/>
                <a:sym typeface="Comfortaa"/>
              </a:rPr>
              <a:t>*</a:t>
            </a:r>
            <a:endParaRPr sz="9600">
              <a:solidFill>
                <a:schemeClr val="accent2"/>
              </a:solidFill>
              <a:latin typeface="Comfortaa"/>
              <a:ea typeface="Comfortaa"/>
              <a:cs typeface="Comfortaa"/>
              <a:sym typeface="Comfortaa"/>
            </a:endParaRPr>
          </a:p>
        </p:txBody>
      </p:sp>
      <p:pic>
        <p:nvPicPr>
          <p:cNvPr id="632" name="Google Shape;632;p38"/>
          <p:cNvPicPr preferRelativeResize="0"/>
          <p:nvPr/>
        </p:nvPicPr>
        <p:blipFill>
          <a:blip r:embed="rId3">
            <a:alphaModFix/>
          </a:blip>
          <a:stretch>
            <a:fillRect/>
          </a:stretch>
        </p:blipFill>
        <p:spPr>
          <a:xfrm>
            <a:off x="4334468" y="895425"/>
            <a:ext cx="4688524" cy="3219376"/>
          </a:xfrm>
          <a:prstGeom prst="rect">
            <a:avLst/>
          </a:prstGeom>
          <a:noFill/>
          <a:ln>
            <a:noFill/>
          </a:ln>
        </p:spPr>
      </p:pic>
      <p:pic>
        <p:nvPicPr>
          <p:cNvPr id="633" name="Google Shape;633;p38"/>
          <p:cNvPicPr preferRelativeResize="0"/>
          <p:nvPr/>
        </p:nvPicPr>
        <p:blipFill>
          <a:blip r:embed="rId4">
            <a:alphaModFix/>
          </a:blip>
          <a:stretch>
            <a:fillRect/>
          </a:stretch>
        </p:blipFill>
        <p:spPr>
          <a:xfrm>
            <a:off x="0" y="3368505"/>
            <a:ext cx="4227825" cy="118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9"/>
          <p:cNvSpPr txBox="1"/>
          <p:nvPr>
            <p:ph type="title"/>
          </p:nvPr>
        </p:nvSpPr>
        <p:spPr>
          <a:xfrm>
            <a:off x="560825" y="78450"/>
            <a:ext cx="3165900" cy="237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Implementation </a:t>
            </a:r>
            <a:endParaRPr sz="2700"/>
          </a:p>
          <a:p>
            <a:pPr indent="0" lvl="0" marL="0" rtl="0" algn="ctr">
              <a:spcBef>
                <a:spcPts val="0"/>
              </a:spcBef>
              <a:spcAft>
                <a:spcPts val="0"/>
              </a:spcAft>
              <a:buNone/>
            </a:pPr>
            <a:r>
              <a:rPr lang="en" sz="2700">
                <a:solidFill>
                  <a:schemeClr val="accent4"/>
                </a:solidFill>
              </a:rPr>
              <a:t>Details</a:t>
            </a:r>
            <a:br>
              <a:rPr lang="en" sz="2700">
                <a:solidFill>
                  <a:schemeClr val="accent4"/>
                </a:solidFill>
              </a:rPr>
            </a:br>
            <a:br>
              <a:rPr lang="en" sz="600">
                <a:solidFill>
                  <a:schemeClr val="accent4"/>
                </a:solidFill>
              </a:rPr>
            </a:br>
            <a:r>
              <a:rPr lang="en" sz="1100">
                <a:solidFill>
                  <a:schemeClr val="accent4"/>
                </a:solidFill>
              </a:rPr>
              <a:t>Game.cpp</a:t>
            </a:r>
            <a:endParaRPr sz="1100">
              <a:solidFill>
                <a:schemeClr val="accent4"/>
              </a:solidFill>
            </a:endParaRPr>
          </a:p>
        </p:txBody>
      </p:sp>
      <p:sp>
        <p:nvSpPr>
          <p:cNvPr id="639" name="Google Shape;639;p39"/>
          <p:cNvSpPr txBox="1"/>
          <p:nvPr>
            <p:ph idx="1" type="subTitle"/>
          </p:nvPr>
        </p:nvSpPr>
        <p:spPr>
          <a:xfrm>
            <a:off x="293925" y="1313850"/>
            <a:ext cx="3543300" cy="35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Game object, we are using a 2D array to represent the board imposed on the 8x8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constructing the board, we also create a Snake object, spawn a fruit and call update, which places the Snake in the top left corner.</a:t>
            </a:r>
            <a:br>
              <a:rPr lang="en"/>
            </a:br>
            <a:br>
              <a:rPr lang="en"/>
            </a:br>
            <a:r>
              <a:rPr lang="en"/>
              <a:t>When the Snake moves, we update the rows and columns of the board.</a:t>
            </a:r>
            <a:endParaRPr/>
          </a:p>
        </p:txBody>
      </p:sp>
      <p:sp>
        <p:nvSpPr>
          <p:cNvPr id="640" name="Google Shape;640;p39"/>
          <p:cNvSpPr txBox="1"/>
          <p:nvPr/>
        </p:nvSpPr>
        <p:spPr>
          <a:xfrm>
            <a:off x="8242475" y="4044900"/>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2"/>
                </a:solidFill>
                <a:latin typeface="Comfortaa"/>
                <a:ea typeface="Comfortaa"/>
                <a:cs typeface="Comfortaa"/>
                <a:sym typeface="Comfortaa"/>
              </a:rPr>
              <a:t>*</a:t>
            </a:r>
            <a:endParaRPr sz="9600">
              <a:solidFill>
                <a:schemeClr val="accent2"/>
              </a:solidFill>
              <a:latin typeface="Comfortaa"/>
              <a:ea typeface="Comfortaa"/>
              <a:cs typeface="Comfortaa"/>
              <a:sym typeface="Comfortaa"/>
            </a:endParaRPr>
          </a:p>
        </p:txBody>
      </p:sp>
      <p:pic>
        <p:nvPicPr>
          <p:cNvPr id="641" name="Google Shape;641;p39"/>
          <p:cNvPicPr preferRelativeResize="0"/>
          <p:nvPr/>
        </p:nvPicPr>
        <p:blipFill>
          <a:blip r:embed="rId3">
            <a:alphaModFix/>
          </a:blip>
          <a:stretch>
            <a:fillRect/>
          </a:stretch>
        </p:blipFill>
        <p:spPr>
          <a:xfrm>
            <a:off x="4560950" y="831351"/>
            <a:ext cx="3238950" cy="361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0"/>
          <p:cNvSpPr txBox="1"/>
          <p:nvPr>
            <p:ph type="title"/>
          </p:nvPr>
        </p:nvSpPr>
        <p:spPr>
          <a:xfrm>
            <a:off x="1535738" y="2266450"/>
            <a:ext cx="6635700" cy="12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Results</a:t>
            </a:r>
            <a:endParaRPr>
              <a:solidFill>
                <a:schemeClr val="accent3"/>
              </a:solidFill>
            </a:endParaRPr>
          </a:p>
        </p:txBody>
      </p:sp>
      <p:sp>
        <p:nvSpPr>
          <p:cNvPr id="647" name="Google Shape;647;p40"/>
          <p:cNvSpPr txBox="1"/>
          <p:nvPr>
            <p:ph idx="2" type="title"/>
          </p:nvPr>
        </p:nvSpPr>
        <p:spPr>
          <a:xfrm>
            <a:off x="988113" y="135055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48" name="Google Shape;648;p40"/>
          <p:cNvSpPr txBox="1"/>
          <p:nvPr>
            <p:ph idx="1" type="subTitle"/>
          </p:nvPr>
        </p:nvSpPr>
        <p:spPr>
          <a:xfrm>
            <a:off x="1740775" y="3316450"/>
            <a:ext cx="6555900" cy="2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&lt; </a:t>
            </a:r>
            <a:r>
              <a:rPr lang="en" sz="1400"/>
              <a:t>Challenges, testing, results, and references</a:t>
            </a:r>
            <a:r>
              <a:rPr lang="en"/>
              <a:t> </a:t>
            </a:r>
            <a:r>
              <a:rPr lang="en" sz="1400"/>
              <a:t>&gt;</a:t>
            </a:r>
            <a:endParaRPr/>
          </a:p>
        </p:txBody>
      </p:sp>
      <p:sp>
        <p:nvSpPr>
          <p:cNvPr id="649" name="Google Shape;649;p40"/>
          <p:cNvSpPr txBox="1"/>
          <p:nvPr/>
        </p:nvSpPr>
        <p:spPr>
          <a:xfrm>
            <a:off x="2195863" y="13735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4"/>
                </a:solidFill>
                <a:latin typeface="Comfortaa"/>
                <a:ea typeface="Comfortaa"/>
                <a:cs typeface="Comfortaa"/>
                <a:sym typeface="Comfortaa"/>
              </a:rPr>
              <a:t>{</a:t>
            </a:r>
            <a:endParaRPr sz="5000">
              <a:solidFill>
                <a:schemeClr val="accent4"/>
              </a:solidFill>
              <a:latin typeface="Comfortaa"/>
              <a:ea typeface="Comfortaa"/>
              <a:cs typeface="Comfortaa"/>
              <a:sym typeface="Comfortaa"/>
            </a:endParaRPr>
          </a:p>
        </p:txBody>
      </p:sp>
      <p:sp>
        <p:nvSpPr>
          <p:cNvPr id="650" name="Google Shape;650;p40"/>
          <p:cNvSpPr txBox="1"/>
          <p:nvPr/>
        </p:nvSpPr>
        <p:spPr>
          <a:xfrm>
            <a:off x="6717450" y="4008025"/>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5"/>
                </a:solidFill>
                <a:latin typeface="Comfortaa"/>
                <a:ea typeface="Comfortaa"/>
                <a:cs typeface="Comfortaa"/>
                <a:sym typeface="Comfortaa"/>
              </a:rPr>
              <a:t>}</a:t>
            </a:r>
            <a:endParaRPr sz="5000">
              <a:solidFill>
                <a:schemeClr val="accent5"/>
              </a:solidFill>
              <a:latin typeface="Comfortaa"/>
              <a:ea typeface="Comfortaa"/>
              <a:cs typeface="Comfortaa"/>
              <a:sym typeface="Comfortaa"/>
            </a:endParaRPr>
          </a:p>
        </p:txBody>
      </p:sp>
      <p:sp>
        <p:nvSpPr>
          <p:cNvPr id="651" name="Google Shape;651;p40"/>
          <p:cNvSpPr txBox="1"/>
          <p:nvPr/>
        </p:nvSpPr>
        <p:spPr>
          <a:xfrm>
            <a:off x="7407075" y="4221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sp>
        <p:nvSpPr>
          <p:cNvPr id="652" name="Google Shape;652;p40"/>
          <p:cNvSpPr txBox="1"/>
          <p:nvPr/>
        </p:nvSpPr>
        <p:spPr>
          <a:xfrm>
            <a:off x="2640213" y="158817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lt2"/>
                </a:solidFill>
                <a:latin typeface="Fira Code"/>
                <a:ea typeface="Fira Code"/>
                <a:cs typeface="Fira Code"/>
                <a:sym typeface="Fira Code"/>
              </a:rPr>
              <a:t>..</a:t>
            </a:r>
            <a:endParaRPr sz="5000">
              <a:solidFill>
                <a:schemeClr val="lt2"/>
              </a:solidFill>
            </a:endParaRPr>
          </a:p>
        </p:txBody>
      </p:sp>
      <p:grpSp>
        <p:nvGrpSpPr>
          <p:cNvPr id="653" name="Google Shape;653;p40"/>
          <p:cNvGrpSpPr/>
          <p:nvPr/>
        </p:nvGrpSpPr>
        <p:grpSpPr>
          <a:xfrm>
            <a:off x="350039" y="3944000"/>
            <a:ext cx="2536147" cy="887325"/>
            <a:chOff x="880714" y="3731738"/>
            <a:chExt cx="2536147" cy="887325"/>
          </a:xfrm>
        </p:grpSpPr>
        <p:sp>
          <p:nvSpPr>
            <p:cNvPr id="654" name="Google Shape;654;p40"/>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t>
            </a:r>
            <a:r>
              <a:rPr lang="en">
                <a:solidFill>
                  <a:schemeClr val="accent4"/>
                </a:solidFill>
              </a:rPr>
              <a:t>Faced</a:t>
            </a:r>
            <a:endParaRPr>
              <a:solidFill>
                <a:schemeClr val="accent4"/>
              </a:solidFill>
            </a:endParaRPr>
          </a:p>
        </p:txBody>
      </p:sp>
      <p:sp>
        <p:nvSpPr>
          <p:cNvPr id="672" name="Google Shape;672;p41"/>
          <p:cNvSpPr txBox="1"/>
          <p:nvPr/>
        </p:nvSpPr>
        <p:spPr>
          <a:xfrm>
            <a:off x="101288" y="1222863"/>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5"/>
                </a:solidFill>
                <a:latin typeface="Comfortaa"/>
                <a:ea typeface="Comfortaa"/>
                <a:cs typeface="Comfortaa"/>
                <a:sym typeface="Comfortaa"/>
              </a:rPr>
              <a:t>{</a:t>
            </a:r>
            <a:endParaRPr sz="5000">
              <a:solidFill>
                <a:schemeClr val="accent5"/>
              </a:solidFill>
              <a:latin typeface="Comfortaa"/>
              <a:ea typeface="Comfortaa"/>
              <a:cs typeface="Comfortaa"/>
              <a:sym typeface="Comfortaa"/>
            </a:endParaRPr>
          </a:p>
        </p:txBody>
      </p:sp>
      <p:sp>
        <p:nvSpPr>
          <p:cNvPr id="673" name="Google Shape;673;p41"/>
          <p:cNvSpPr txBox="1"/>
          <p:nvPr/>
        </p:nvSpPr>
        <p:spPr>
          <a:xfrm>
            <a:off x="8495700" y="406345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674" name="Google Shape;674;p41"/>
          <p:cNvSpPr txBox="1"/>
          <p:nvPr/>
        </p:nvSpPr>
        <p:spPr>
          <a:xfrm>
            <a:off x="620475" y="1387925"/>
            <a:ext cx="3870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We initially started off using an 8x8 LED matrix without the display driver attached to it.</a:t>
            </a:r>
            <a:br>
              <a:rPr lang="en">
                <a:solidFill>
                  <a:schemeClr val="dk1"/>
                </a:solidFill>
                <a:latin typeface="Source Code Pro"/>
                <a:ea typeface="Source Code Pro"/>
                <a:cs typeface="Source Code Pro"/>
                <a:sym typeface="Source Code Pro"/>
              </a:rPr>
            </a:br>
            <a:br>
              <a:rPr lang="en">
                <a:solidFill>
                  <a:schemeClr val="dk1"/>
                </a:solidFill>
                <a:latin typeface="Source Code Pro"/>
                <a:ea typeface="Source Code Pro"/>
                <a:cs typeface="Source Code Pro"/>
                <a:sym typeface="Source Code Pro"/>
              </a:rPr>
            </a:br>
            <a:r>
              <a:rPr lang="en">
                <a:solidFill>
                  <a:schemeClr val="dk1"/>
                </a:solidFill>
                <a:latin typeface="Source Code Pro"/>
                <a:ea typeface="Source Code Pro"/>
                <a:cs typeface="Source Code Pro"/>
                <a:sym typeface="Source Code Pro"/>
              </a:rPr>
              <a:t>Understanding how the MAX7219 interacted with the LED matrix was very time consuming and </a:t>
            </a:r>
            <a:r>
              <a:rPr lang="en">
                <a:solidFill>
                  <a:schemeClr val="dk1"/>
                </a:solidFill>
                <a:latin typeface="Source Code Pro"/>
                <a:ea typeface="Source Code Pro"/>
                <a:cs typeface="Source Code Pro"/>
                <a:sym typeface="Source Code Pro"/>
              </a:rPr>
              <a:t>took a lot of connections</a:t>
            </a:r>
            <a:r>
              <a:rPr lang="en">
                <a:solidFill>
                  <a:schemeClr val="dk1"/>
                </a:solidFill>
                <a:latin typeface="Source Code Pro"/>
                <a:ea typeface="Source Code Pro"/>
                <a:cs typeface="Source Code Pro"/>
                <a:sym typeface="Source Code Pro"/>
              </a:rPr>
              <a:t>.</a:t>
            </a:r>
            <a:br>
              <a:rPr lang="en">
                <a:solidFill>
                  <a:schemeClr val="dk1"/>
                </a:solidFill>
                <a:latin typeface="Source Code Pro"/>
                <a:ea typeface="Source Code Pro"/>
                <a:cs typeface="Source Code Pro"/>
                <a:sym typeface="Source Code Pro"/>
              </a:rPr>
            </a:br>
            <a:endParaRPr>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a:solidFill>
                  <a:schemeClr val="dk1"/>
                </a:solidFill>
                <a:latin typeface="Source Code Pro"/>
                <a:ea typeface="Source Code Pro"/>
                <a:cs typeface="Source Code Pro"/>
                <a:sym typeface="Source Code Pro"/>
              </a:rPr>
              <a:t>Ultimately, we decided to go with a new matrix peripheral that had the driver already integrated. This made the setup much more simple and gave us a larger screen to work with.</a:t>
            </a:r>
            <a:endParaRPr>
              <a:solidFill>
                <a:schemeClr val="dk1"/>
              </a:solidFill>
              <a:latin typeface="Source Code Pro"/>
              <a:ea typeface="Source Code Pro"/>
              <a:cs typeface="Source Code Pro"/>
              <a:sym typeface="Source Code Pro"/>
            </a:endParaRPr>
          </a:p>
        </p:txBody>
      </p:sp>
      <p:pic>
        <p:nvPicPr>
          <p:cNvPr id="675" name="Google Shape;675;p41"/>
          <p:cNvPicPr preferRelativeResize="0"/>
          <p:nvPr/>
        </p:nvPicPr>
        <p:blipFill rotWithShape="1">
          <a:blip r:embed="rId3">
            <a:alphaModFix/>
          </a:blip>
          <a:srcRect b="18473" l="0" r="0" t="19135"/>
          <a:stretch/>
        </p:blipFill>
        <p:spPr>
          <a:xfrm>
            <a:off x="4931350" y="1652075"/>
            <a:ext cx="3340250" cy="27785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2"/>
          <p:cNvSpPr txBox="1"/>
          <p:nvPr>
            <p:ph type="title"/>
          </p:nvPr>
        </p:nvSpPr>
        <p:spPr>
          <a:xfrm>
            <a:off x="1020613" y="1335100"/>
            <a:ext cx="7102800" cy="157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681" name="Google Shape;681;p42"/>
          <p:cNvSpPr txBox="1"/>
          <p:nvPr>
            <p:ph idx="1" type="subTitle"/>
          </p:nvPr>
        </p:nvSpPr>
        <p:spPr>
          <a:xfrm>
            <a:off x="609600" y="3094475"/>
            <a:ext cx="8224200" cy="4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&lt; Lots of run throughs of the game while developing</a:t>
            </a:r>
            <a:r>
              <a:rPr lang="en"/>
              <a:t> &gt;</a:t>
            </a:r>
            <a:endParaRPr/>
          </a:p>
        </p:txBody>
      </p:sp>
      <p:grpSp>
        <p:nvGrpSpPr>
          <p:cNvPr id="682" name="Google Shape;682;p42"/>
          <p:cNvGrpSpPr/>
          <p:nvPr/>
        </p:nvGrpSpPr>
        <p:grpSpPr>
          <a:xfrm>
            <a:off x="350039" y="3944000"/>
            <a:ext cx="2536147" cy="887325"/>
            <a:chOff x="880714" y="3731738"/>
            <a:chExt cx="2536147" cy="887325"/>
          </a:xfrm>
        </p:grpSpPr>
        <p:sp>
          <p:nvSpPr>
            <p:cNvPr id="683" name="Google Shape;683;p42"/>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2"/>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2"/>
          <p:cNvSpPr txBox="1"/>
          <p:nvPr/>
        </p:nvSpPr>
        <p:spPr>
          <a:xfrm>
            <a:off x="713225" y="118242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dk2"/>
                </a:solidFill>
                <a:latin typeface="Comfortaa"/>
                <a:ea typeface="Comfortaa"/>
                <a:cs typeface="Comfortaa"/>
                <a:sym typeface="Comfortaa"/>
              </a:rPr>
              <a:t>{</a:t>
            </a:r>
            <a:endParaRPr sz="5000">
              <a:solidFill>
                <a:schemeClr val="dk2"/>
              </a:solidFill>
              <a:latin typeface="Comfortaa"/>
              <a:ea typeface="Comfortaa"/>
              <a:cs typeface="Comfortaa"/>
              <a:sym typeface="Comfortaa"/>
            </a:endParaRPr>
          </a:p>
        </p:txBody>
      </p:sp>
      <p:sp>
        <p:nvSpPr>
          <p:cNvPr id="697" name="Google Shape;697;p42"/>
          <p:cNvSpPr txBox="1"/>
          <p:nvPr/>
        </p:nvSpPr>
        <p:spPr>
          <a:xfrm>
            <a:off x="8123425" y="3844700"/>
            <a:ext cx="519300" cy="7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5"/>
                </a:solidFill>
                <a:latin typeface="Comfortaa"/>
                <a:ea typeface="Comfortaa"/>
                <a:cs typeface="Comfortaa"/>
                <a:sym typeface="Comfortaa"/>
              </a:rPr>
              <a:t>}</a:t>
            </a:r>
            <a:endParaRPr sz="5000">
              <a:solidFill>
                <a:schemeClr val="accent5"/>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a:t>
            </a:r>
            <a:r>
              <a:rPr lang="en">
                <a:solidFill>
                  <a:schemeClr val="accent3"/>
                </a:solidFill>
              </a:rPr>
              <a:t>Additions</a:t>
            </a:r>
            <a:endParaRPr>
              <a:solidFill>
                <a:schemeClr val="accent3"/>
              </a:solidFill>
            </a:endParaRPr>
          </a:p>
        </p:txBody>
      </p:sp>
      <p:sp>
        <p:nvSpPr>
          <p:cNvPr id="703" name="Google Shape;703;p43"/>
          <p:cNvSpPr txBox="1"/>
          <p:nvPr>
            <p:ph idx="1" type="subTitle"/>
          </p:nvPr>
        </p:nvSpPr>
        <p:spPr>
          <a:xfrm>
            <a:off x="5238851" y="2246051"/>
            <a:ext cx="2789400" cy="14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Potentiometer could be used to vary the difficulty / speed of the Snake movement on the LED matrix.</a:t>
            </a:r>
            <a:endParaRPr/>
          </a:p>
        </p:txBody>
      </p:sp>
      <p:sp>
        <p:nvSpPr>
          <p:cNvPr id="704" name="Google Shape;704;p43"/>
          <p:cNvSpPr txBox="1"/>
          <p:nvPr>
            <p:ph idx="2" type="subTitle"/>
          </p:nvPr>
        </p:nvSpPr>
        <p:spPr>
          <a:xfrm>
            <a:off x="1707675" y="2246051"/>
            <a:ext cx="2789400" cy="14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LCD screen could be added to display the score. </a:t>
            </a:r>
            <a:endParaRPr/>
          </a:p>
        </p:txBody>
      </p:sp>
      <p:sp>
        <p:nvSpPr>
          <p:cNvPr id="705" name="Google Shape;705;p43"/>
          <p:cNvSpPr txBox="1"/>
          <p:nvPr>
            <p:ph idx="3" type="subTitle"/>
          </p:nvPr>
        </p:nvSpPr>
        <p:spPr>
          <a:xfrm>
            <a:off x="1411701" y="1687150"/>
            <a:ext cx="2789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LCD Screen</a:t>
            </a:r>
            <a:endParaRPr/>
          </a:p>
        </p:txBody>
      </p:sp>
      <p:sp>
        <p:nvSpPr>
          <p:cNvPr id="706" name="Google Shape;706;p43"/>
          <p:cNvSpPr txBox="1"/>
          <p:nvPr>
            <p:ph idx="4" type="subTitle"/>
          </p:nvPr>
        </p:nvSpPr>
        <p:spPr>
          <a:xfrm>
            <a:off x="4942882" y="1687150"/>
            <a:ext cx="2789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Potentiometer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4"/>
          <p:cNvSpPr txBox="1"/>
          <p:nvPr>
            <p:ph idx="1" type="subTitle"/>
          </p:nvPr>
        </p:nvSpPr>
        <p:spPr>
          <a:xfrm>
            <a:off x="4408555" y="919670"/>
            <a:ext cx="4022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Snake collisions with itself and the wall. Death screen animation. Fruit spawning. Piezo speaker.</a:t>
            </a:r>
            <a:endParaRPr/>
          </a:p>
        </p:txBody>
      </p:sp>
      <p:sp>
        <p:nvSpPr>
          <p:cNvPr id="712" name="Google Shape;712;p44"/>
          <p:cNvSpPr txBox="1"/>
          <p:nvPr>
            <p:ph type="title"/>
          </p:nvPr>
        </p:nvSpPr>
        <p:spPr>
          <a:xfrm>
            <a:off x="4051975" y="20975"/>
            <a:ext cx="40221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Ben</a:t>
            </a:r>
            <a:endParaRPr/>
          </a:p>
        </p:txBody>
      </p:sp>
      <p:sp>
        <p:nvSpPr>
          <p:cNvPr id="713" name="Google Shape;713;p44"/>
          <p:cNvSpPr txBox="1"/>
          <p:nvPr>
            <p:ph idx="2" type="title"/>
          </p:nvPr>
        </p:nvSpPr>
        <p:spPr>
          <a:xfrm>
            <a:off x="4051975" y="1601840"/>
            <a:ext cx="40221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Carter</a:t>
            </a:r>
            <a:endParaRPr/>
          </a:p>
        </p:txBody>
      </p:sp>
      <p:sp>
        <p:nvSpPr>
          <p:cNvPr id="714" name="Google Shape;714;p44"/>
          <p:cNvSpPr txBox="1"/>
          <p:nvPr>
            <p:ph idx="3" type="subTitle"/>
          </p:nvPr>
        </p:nvSpPr>
        <p:spPr>
          <a:xfrm>
            <a:off x="4408555" y="2500535"/>
            <a:ext cx="4022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Snake object. Game board logic. Joystick logic. Launch game animation. Wire connections. Painted the base.</a:t>
            </a:r>
            <a:endParaRPr/>
          </a:p>
        </p:txBody>
      </p:sp>
      <p:sp>
        <p:nvSpPr>
          <p:cNvPr id="715" name="Google Shape;715;p44"/>
          <p:cNvSpPr txBox="1"/>
          <p:nvPr>
            <p:ph idx="4" type="title"/>
          </p:nvPr>
        </p:nvSpPr>
        <p:spPr>
          <a:xfrm>
            <a:off x="4051975" y="3258905"/>
            <a:ext cx="40221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Cody</a:t>
            </a:r>
            <a:endParaRPr/>
          </a:p>
        </p:txBody>
      </p:sp>
      <p:sp>
        <p:nvSpPr>
          <p:cNvPr id="716" name="Google Shape;716;p44"/>
          <p:cNvSpPr txBox="1"/>
          <p:nvPr>
            <p:ph idx="5" type="subTitle"/>
          </p:nvPr>
        </p:nvSpPr>
        <p:spPr>
          <a:xfrm>
            <a:off x="4408555" y="4157600"/>
            <a:ext cx="4022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Snake object. Game board logic. Joystick logic. Wire connections. </a:t>
            </a:r>
            <a:endParaRPr/>
          </a:p>
        </p:txBody>
      </p:sp>
      <p:grpSp>
        <p:nvGrpSpPr>
          <p:cNvPr id="717" name="Google Shape;717;p44"/>
          <p:cNvGrpSpPr/>
          <p:nvPr/>
        </p:nvGrpSpPr>
        <p:grpSpPr>
          <a:xfrm>
            <a:off x="335642" y="696438"/>
            <a:ext cx="2932044" cy="3907563"/>
            <a:chOff x="335642" y="696438"/>
            <a:chExt cx="2932044" cy="3907563"/>
          </a:xfrm>
        </p:grpSpPr>
        <p:sp>
          <p:nvSpPr>
            <p:cNvPr id="718" name="Google Shape;718;p44"/>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5"/>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ee our</a:t>
            </a:r>
            <a:r>
              <a:rPr lang="en">
                <a:solidFill>
                  <a:schemeClr val="accent4"/>
                </a:solidFill>
              </a:rPr>
              <a:t> </a:t>
            </a:r>
            <a:r>
              <a:rPr lang="en" u="sng">
                <a:solidFill>
                  <a:schemeClr val="accent4"/>
                </a:solidFill>
                <a:hlinkClick r:id="rId3">
                  <a:extLst>
                    <a:ext uri="{A12FA001-AC4F-418D-AE19-62706E023703}">
                      <ahyp:hlinkClr val="tx"/>
                    </a:ext>
                  </a:extLst>
                </a:hlinkClick>
              </a:rPr>
              <a:t>Demonstration</a:t>
            </a:r>
            <a:endParaRPr>
              <a:solidFill>
                <a:schemeClr val="accent4"/>
              </a:solidFill>
            </a:endParaRPr>
          </a:p>
        </p:txBody>
      </p:sp>
      <p:pic>
        <p:nvPicPr>
          <p:cNvPr id="768" name="Google Shape;768;p45"/>
          <p:cNvPicPr preferRelativeResize="0"/>
          <p:nvPr/>
        </p:nvPicPr>
        <p:blipFill rotWithShape="1">
          <a:blip r:embed="rId4">
            <a:alphaModFix/>
          </a:blip>
          <a:srcRect b="11533" l="0" r="0" t="2392"/>
          <a:stretch/>
        </p:blipFill>
        <p:spPr>
          <a:xfrm>
            <a:off x="3299950" y="128525"/>
            <a:ext cx="2544092" cy="359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6"/>
          <p:cNvSpPr/>
          <p:nvPr/>
        </p:nvSpPr>
        <p:spPr>
          <a:xfrm>
            <a:off x="7775" y="-1800"/>
            <a:ext cx="9144000" cy="1160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References</a:t>
            </a:r>
            <a:endParaRPr>
              <a:solidFill>
                <a:schemeClr val="accent4"/>
              </a:solidFill>
            </a:endParaRPr>
          </a:p>
        </p:txBody>
      </p:sp>
      <p:sp>
        <p:nvSpPr>
          <p:cNvPr id="775" name="Google Shape;775;p46"/>
          <p:cNvSpPr txBox="1"/>
          <p:nvPr/>
        </p:nvSpPr>
        <p:spPr>
          <a:xfrm>
            <a:off x="226313" y="296375"/>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776" name="Google Shape;776;p46"/>
          <p:cNvSpPr txBox="1"/>
          <p:nvPr/>
        </p:nvSpPr>
        <p:spPr>
          <a:xfrm>
            <a:off x="7343775" y="41529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777" name="Google Shape;777;p46"/>
          <p:cNvSpPr txBox="1"/>
          <p:nvPr/>
        </p:nvSpPr>
        <p:spPr>
          <a:xfrm>
            <a:off x="7951750" y="43659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778" name="Google Shape;778;p46"/>
          <p:cNvSpPr txBox="1"/>
          <p:nvPr/>
        </p:nvSpPr>
        <p:spPr>
          <a:xfrm>
            <a:off x="670663" y="51105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779" name="Google Shape;779;p46"/>
          <p:cNvGrpSpPr/>
          <p:nvPr/>
        </p:nvGrpSpPr>
        <p:grpSpPr>
          <a:xfrm>
            <a:off x="8389787" y="179931"/>
            <a:ext cx="486393" cy="125690"/>
            <a:chOff x="-890300" y="1406550"/>
            <a:chExt cx="806088" cy="208200"/>
          </a:xfrm>
        </p:grpSpPr>
        <p:sp>
          <p:nvSpPr>
            <p:cNvPr id="780" name="Google Shape;780;p46"/>
            <p:cNvSpPr/>
            <p:nvPr/>
          </p:nvSpPr>
          <p:spPr>
            <a:xfrm>
              <a:off x="-890300" y="1406550"/>
              <a:ext cx="208200" cy="20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584825" y="1406550"/>
              <a:ext cx="208200" cy="20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292412" y="1406550"/>
              <a:ext cx="208200" cy="208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46"/>
          <p:cNvSpPr txBox="1"/>
          <p:nvPr/>
        </p:nvSpPr>
        <p:spPr>
          <a:xfrm>
            <a:off x="319025" y="40346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sp>
        <p:nvSpPr>
          <p:cNvPr id="784" name="Google Shape;784;p46"/>
          <p:cNvSpPr txBox="1"/>
          <p:nvPr/>
        </p:nvSpPr>
        <p:spPr>
          <a:xfrm>
            <a:off x="1545775" y="1224650"/>
            <a:ext cx="55407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[1]</a:t>
            </a:r>
            <a:r>
              <a:rPr lang="en" sz="800">
                <a:solidFill>
                  <a:schemeClr val="dk1"/>
                </a:solidFill>
                <a:latin typeface="Source Code Pro"/>
                <a:ea typeface="Source Code Pro"/>
                <a:cs typeface="Source Code Pro"/>
                <a:sym typeface="Source Code Pro"/>
              </a:rPr>
              <a:t>	“MAX7219 | Mbed,” os.mbed.com. https://os.mbed.com/teams/Maxim-Integrated/code/MAX7219/docs/tip/classMax7219.html (accessed Apr. 21,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[2]</a:t>
            </a:r>
            <a:r>
              <a:rPr lang="en" sz="800">
                <a:solidFill>
                  <a:schemeClr val="dk1"/>
                </a:solidFill>
                <a:latin typeface="Source Code Pro"/>
                <a:ea typeface="Source Code Pro"/>
                <a:cs typeface="Source Code Pro"/>
                <a:sym typeface="Source Code Pro"/>
              </a:rPr>
              <a:t>	“Serially Interfaced, 8-Digit LED Display Drivers” [Online]. Available: https://cdn-shop.adafruit.com/datasheets/MAX7219.pdf (accessed Apr. 21,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[3]</a:t>
            </a:r>
            <a:r>
              <a:rPr lang="en" sz="800">
                <a:solidFill>
                  <a:schemeClr val="dk1"/>
                </a:solidFill>
                <a:latin typeface="Source Code Pro"/>
                <a:ea typeface="Source Code Pro"/>
                <a:cs typeface="Source Code Pro"/>
                <a:sym typeface="Source Code Pro"/>
              </a:rPr>
              <a:t>	ArduinoModules, “KY-023 Dual Axis Joystick Module,” ArduinoModulesInfo, May 21, 2018. https://arduinomodules.info/ky-023-joystick-dual-axis-module/ (accessed Apr. 21,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[4]</a:t>
            </a:r>
            <a:r>
              <a:rPr lang="en" sz="800">
                <a:solidFill>
                  <a:schemeClr val="dk1"/>
                </a:solidFill>
                <a:latin typeface="Source Code Pro"/>
                <a:ea typeface="Source Code Pro"/>
                <a:cs typeface="Source Code Pro"/>
                <a:sym typeface="Source Code Pro"/>
              </a:rPr>
              <a:t>	S. Lagishetty, “8x8 LED Matrix MAX7219 with Arduino Circuit &amp; Code,” How To Electronics, Jan. 06, 2020. https://how2electronics.com/8x8-led-matrix-max7219-arduino/ (accessed Apr. 21,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[5]</a:t>
            </a:r>
            <a:r>
              <a:rPr lang="en" sz="800">
                <a:solidFill>
                  <a:schemeClr val="dk1"/>
                </a:solidFill>
                <a:latin typeface="Source Code Pro"/>
                <a:ea typeface="Source Code Pro"/>
                <a:cs typeface="Source Code Pro"/>
                <a:sym typeface="Source Code Pro"/>
              </a:rPr>
              <a:t>	“Joystick | Mbed,” os.mbed.com, May 05, 2016. https://os.mbed.com/teams/ELEC2645-201516/code/Joystick/docs/tip/ (accessed Apr. 22,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[6]</a:t>
            </a:r>
            <a:r>
              <a:rPr lang="en" sz="800">
                <a:solidFill>
                  <a:schemeClr val="dk1"/>
                </a:solidFill>
                <a:latin typeface="Source Code Pro"/>
                <a:ea typeface="Source Code Pro"/>
                <a:cs typeface="Source Code Pro"/>
                <a:sym typeface="Source Code Pro"/>
              </a:rPr>
              <a:t>	max.imagination, “Arduino Project - 8x8 LED Pong Game,” Instagram, Jan. 27, 2023. https://www.instagram.com/reel/Cn61hkIDx5c/?igshid=YmMyMTA2M2Y= (accessed Mar. 23,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[7]</a:t>
            </a:r>
            <a:r>
              <a:rPr lang="en" sz="800">
                <a:solidFill>
                  <a:schemeClr val="dk1"/>
                </a:solidFill>
                <a:latin typeface="Source Code Pro"/>
                <a:ea typeface="Source Code Pro"/>
                <a:cs typeface="Source Code Pro"/>
                <a:sym typeface="Source Code Pro"/>
              </a:rPr>
              <a:t>	Kevger, “GitHub - Kevger/MBed-STM32-Snake: Snake für den STM32 Nucleo-L031K6 mit MBed OS. Visualisierung durch ein 8x8 LED Matrix Display.,” GitHub. https://github.com/Kevger/MBed-STM32-Snake (accessed Apr. 22,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accent2"/>
                </a:solidFill>
                <a:latin typeface="Source Code Pro"/>
                <a:ea typeface="Source Code Pro"/>
                <a:cs typeface="Source Code Pro"/>
                <a:sym typeface="Source Code Pro"/>
              </a:rPr>
              <a:t>[8]</a:t>
            </a:r>
            <a:r>
              <a:rPr lang="en" sz="800">
                <a:solidFill>
                  <a:schemeClr val="dk1"/>
                </a:solidFill>
                <a:latin typeface="Source Code Pro"/>
                <a:ea typeface="Source Code Pro"/>
                <a:cs typeface="Source Code Pro"/>
                <a:sym typeface="Source Code Pro"/>
              </a:rPr>
              <a:t>	Carlos Miranda, “Embedded Systems: Snake Game,” YouTube. Jun. 07, 2021. [Online]. Available: https://www.youtube.com/watch?v=vg8U1FO0HE0 (accessed Apr. 22, 2023).</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713225" y="445025"/>
            <a:ext cx="771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a:t>
            </a:r>
            <a:r>
              <a:rPr lang="en">
                <a:solidFill>
                  <a:schemeClr val="accent4"/>
                </a:solidFill>
              </a:rPr>
              <a:t>of Contents</a:t>
            </a:r>
            <a:endParaRPr>
              <a:solidFill>
                <a:schemeClr val="accent4"/>
              </a:solidFill>
            </a:endParaRPr>
          </a:p>
        </p:txBody>
      </p:sp>
      <p:sp>
        <p:nvSpPr>
          <p:cNvPr id="293" name="Google Shape;293;p29"/>
          <p:cNvSpPr txBox="1"/>
          <p:nvPr>
            <p:ph idx="1" type="subTitle"/>
          </p:nvPr>
        </p:nvSpPr>
        <p:spPr>
          <a:xfrm>
            <a:off x="2853000" y="1832950"/>
            <a:ext cx="42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project aim, relevance, and similar works</a:t>
            </a:r>
            <a:endParaRPr/>
          </a:p>
        </p:txBody>
      </p:sp>
      <p:sp>
        <p:nvSpPr>
          <p:cNvPr id="294" name="Google Shape;294;p29"/>
          <p:cNvSpPr txBox="1"/>
          <p:nvPr>
            <p:ph idx="2" type="subTitle"/>
          </p:nvPr>
        </p:nvSpPr>
        <p:spPr>
          <a:xfrm>
            <a:off x="3556500" y="2985825"/>
            <a:ext cx="511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our components, circuit design, PDL, flow graph, and implementation details</a:t>
            </a:r>
            <a:endParaRPr/>
          </a:p>
        </p:txBody>
      </p:sp>
      <p:sp>
        <p:nvSpPr>
          <p:cNvPr id="295" name="Google Shape;295;p29"/>
          <p:cNvSpPr txBox="1"/>
          <p:nvPr>
            <p:ph idx="3" type="subTitle"/>
          </p:nvPr>
        </p:nvSpPr>
        <p:spPr>
          <a:xfrm>
            <a:off x="4113627" y="4139048"/>
            <a:ext cx="420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testing</a:t>
            </a:r>
            <a:r>
              <a:rPr lang="en"/>
              <a:t>, results, and references</a:t>
            </a:r>
            <a:endParaRPr/>
          </a:p>
        </p:txBody>
      </p:sp>
      <p:sp>
        <p:nvSpPr>
          <p:cNvPr id="296" name="Google Shape;296;p29"/>
          <p:cNvSpPr txBox="1"/>
          <p:nvPr>
            <p:ph idx="4" type="title"/>
          </p:nvPr>
        </p:nvSpPr>
        <p:spPr>
          <a:xfrm>
            <a:off x="2250900" y="1470525"/>
            <a:ext cx="602100" cy="39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97" name="Google Shape;297;p29"/>
          <p:cNvSpPr txBox="1"/>
          <p:nvPr>
            <p:ph idx="5" type="title"/>
          </p:nvPr>
        </p:nvSpPr>
        <p:spPr>
          <a:xfrm>
            <a:off x="2954400" y="2634825"/>
            <a:ext cx="602100" cy="39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98" name="Google Shape;298;p29"/>
          <p:cNvSpPr txBox="1"/>
          <p:nvPr>
            <p:ph idx="6" type="title"/>
          </p:nvPr>
        </p:nvSpPr>
        <p:spPr>
          <a:xfrm>
            <a:off x="3500875" y="3799125"/>
            <a:ext cx="602100" cy="32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9" name="Google Shape;299;p29"/>
          <p:cNvSpPr txBox="1"/>
          <p:nvPr>
            <p:ph idx="7" type="subTitle"/>
          </p:nvPr>
        </p:nvSpPr>
        <p:spPr>
          <a:xfrm>
            <a:off x="2853000" y="1470525"/>
            <a:ext cx="4209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Concept</a:t>
            </a:r>
            <a:endParaRPr/>
          </a:p>
        </p:txBody>
      </p:sp>
      <p:sp>
        <p:nvSpPr>
          <p:cNvPr id="300" name="Google Shape;300;p29"/>
          <p:cNvSpPr txBox="1"/>
          <p:nvPr>
            <p:ph idx="8" type="subTitle"/>
          </p:nvPr>
        </p:nvSpPr>
        <p:spPr>
          <a:xfrm>
            <a:off x="3556500" y="2634825"/>
            <a:ext cx="4209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a:t>
            </a:r>
            <a:endParaRPr/>
          </a:p>
        </p:txBody>
      </p:sp>
      <p:sp>
        <p:nvSpPr>
          <p:cNvPr id="301" name="Google Shape;301;p29"/>
          <p:cNvSpPr txBox="1"/>
          <p:nvPr>
            <p:ph idx="9" type="subTitle"/>
          </p:nvPr>
        </p:nvSpPr>
        <p:spPr>
          <a:xfrm>
            <a:off x="4113625" y="3799125"/>
            <a:ext cx="4209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a:t>
            </a:r>
            <a:endParaRPr/>
          </a:p>
        </p:txBody>
      </p:sp>
      <p:grpSp>
        <p:nvGrpSpPr>
          <p:cNvPr id="302" name="Google Shape;302;p29"/>
          <p:cNvGrpSpPr/>
          <p:nvPr/>
        </p:nvGrpSpPr>
        <p:grpSpPr>
          <a:xfrm>
            <a:off x="358925" y="1867675"/>
            <a:ext cx="2142175" cy="2736325"/>
            <a:chOff x="358925" y="1867675"/>
            <a:chExt cx="2142175" cy="2736325"/>
          </a:xfrm>
        </p:grpSpPr>
        <p:sp>
          <p:nvSpPr>
            <p:cNvPr id="303" name="Google Shape;303;p29"/>
            <p:cNvSpPr/>
            <p:nvPr/>
          </p:nvSpPr>
          <p:spPr>
            <a:xfrm>
              <a:off x="358925" y="1876250"/>
              <a:ext cx="2910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757650" y="1867675"/>
              <a:ext cx="291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358925" y="2188475"/>
              <a:ext cx="2910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358925" y="2515188"/>
              <a:ext cx="2910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358925" y="2841925"/>
              <a:ext cx="2910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709062" y="2841925"/>
              <a:ext cx="297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1059518" y="2841925"/>
              <a:ext cx="2328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358925" y="3152500"/>
              <a:ext cx="2685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58925" y="3495350"/>
              <a:ext cx="268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358925" y="3804275"/>
              <a:ext cx="2685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358925" y="4113200"/>
              <a:ext cx="268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709062" y="3152500"/>
              <a:ext cx="214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683525" y="3495350"/>
              <a:ext cx="2148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709062" y="3804275"/>
              <a:ext cx="2148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709062" y="4130163"/>
              <a:ext cx="214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709062" y="4456050"/>
              <a:ext cx="2148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973809" y="3152500"/>
              <a:ext cx="4155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973809" y="3495350"/>
              <a:ext cx="5802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994246" y="3804275"/>
              <a:ext cx="675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994246" y="4148775"/>
              <a:ext cx="675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994246" y="4456050"/>
              <a:ext cx="675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1439171" y="3152500"/>
              <a:ext cx="3783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629567" y="3478388"/>
              <a:ext cx="3783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1740173" y="3804300"/>
              <a:ext cx="232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1740173" y="4456100"/>
              <a:ext cx="232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757650" y="2182588"/>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757650" y="2512250"/>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445575" y="2509300"/>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344900" y="2841925"/>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1740250" y="4148775"/>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2043300" y="4456050"/>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0"/>
          <p:cNvSpPr txBox="1"/>
          <p:nvPr>
            <p:ph type="title"/>
          </p:nvPr>
        </p:nvSpPr>
        <p:spPr>
          <a:xfrm>
            <a:off x="1535738" y="2190250"/>
            <a:ext cx="6635700" cy="12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r>
              <a:rPr lang="en"/>
              <a:t> </a:t>
            </a:r>
            <a:r>
              <a:rPr lang="en">
                <a:solidFill>
                  <a:schemeClr val="accent1"/>
                </a:solidFill>
              </a:rPr>
              <a:t>Concept</a:t>
            </a:r>
            <a:endParaRPr>
              <a:solidFill>
                <a:schemeClr val="accent1"/>
              </a:solidFill>
            </a:endParaRPr>
          </a:p>
        </p:txBody>
      </p:sp>
      <p:sp>
        <p:nvSpPr>
          <p:cNvPr id="339" name="Google Shape;339;p30"/>
          <p:cNvSpPr txBox="1"/>
          <p:nvPr>
            <p:ph idx="2" type="title"/>
          </p:nvPr>
        </p:nvSpPr>
        <p:spPr>
          <a:xfrm>
            <a:off x="988113" y="135055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0" name="Google Shape;340;p30"/>
          <p:cNvSpPr txBox="1"/>
          <p:nvPr>
            <p:ph idx="1" type="subTitle"/>
          </p:nvPr>
        </p:nvSpPr>
        <p:spPr>
          <a:xfrm>
            <a:off x="1740775" y="3316450"/>
            <a:ext cx="6555900" cy="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&lt; </a:t>
            </a:r>
            <a:r>
              <a:rPr lang="en" sz="1400"/>
              <a:t>Introduce the project aim, relevance, and similar works</a:t>
            </a:r>
            <a:r>
              <a:rPr lang="en"/>
              <a:t> </a:t>
            </a:r>
            <a:r>
              <a:rPr lang="en" sz="1400"/>
              <a:t>&gt;</a:t>
            </a:r>
            <a:endParaRPr/>
          </a:p>
        </p:txBody>
      </p:sp>
      <p:sp>
        <p:nvSpPr>
          <p:cNvPr id="341" name="Google Shape;341;p30"/>
          <p:cNvSpPr txBox="1"/>
          <p:nvPr/>
        </p:nvSpPr>
        <p:spPr>
          <a:xfrm>
            <a:off x="2195863" y="13735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342" name="Google Shape;342;p30"/>
          <p:cNvSpPr txBox="1"/>
          <p:nvPr/>
        </p:nvSpPr>
        <p:spPr>
          <a:xfrm>
            <a:off x="6717450" y="4008025"/>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343" name="Google Shape;343;p30"/>
          <p:cNvSpPr txBox="1"/>
          <p:nvPr/>
        </p:nvSpPr>
        <p:spPr>
          <a:xfrm>
            <a:off x="7407075" y="4221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344" name="Google Shape;344;p30"/>
          <p:cNvSpPr txBox="1"/>
          <p:nvPr/>
        </p:nvSpPr>
        <p:spPr>
          <a:xfrm>
            <a:off x="2640213" y="158817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grpSp>
        <p:nvGrpSpPr>
          <p:cNvPr id="345" name="Google Shape;345;p30"/>
          <p:cNvGrpSpPr/>
          <p:nvPr/>
        </p:nvGrpSpPr>
        <p:grpSpPr>
          <a:xfrm>
            <a:off x="350039" y="3944000"/>
            <a:ext cx="2536147" cy="887325"/>
            <a:chOff x="880714" y="3731738"/>
            <a:chExt cx="2536147" cy="887325"/>
          </a:xfrm>
        </p:grpSpPr>
        <p:sp>
          <p:nvSpPr>
            <p:cNvPr id="346" name="Google Shape;346;p30"/>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t>
            </a:r>
            <a:r>
              <a:rPr lang="en">
                <a:solidFill>
                  <a:schemeClr val="lt2"/>
                </a:solidFill>
              </a:rPr>
              <a:t>aim and relevance</a:t>
            </a:r>
            <a:endParaRPr>
              <a:solidFill>
                <a:schemeClr val="lt2"/>
              </a:solidFill>
            </a:endParaRPr>
          </a:p>
        </p:txBody>
      </p:sp>
      <p:sp>
        <p:nvSpPr>
          <p:cNvPr id="364" name="Google Shape;364;p31"/>
          <p:cNvSpPr txBox="1"/>
          <p:nvPr>
            <p:ph idx="1" type="subTitle"/>
          </p:nvPr>
        </p:nvSpPr>
        <p:spPr>
          <a:xfrm>
            <a:off x="4821898" y="1443125"/>
            <a:ext cx="3602100" cy="24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gives us the opportunity to combine several different concepts we have learned throughout the course into a functioning project.</a:t>
            </a:r>
            <a:br>
              <a:rPr lang="en"/>
            </a:br>
            <a:br>
              <a:rPr lang="en"/>
            </a:br>
            <a:r>
              <a:rPr lang="en"/>
              <a:t>Our project also provides video game enthusiasts the chance to build themselves their own </a:t>
            </a:r>
            <a:r>
              <a:rPr lang="en"/>
              <a:t>classic </a:t>
            </a:r>
            <a:r>
              <a:rPr lang="en"/>
              <a:t>SnakeGame using five simple parts.</a:t>
            </a:r>
            <a:endParaRPr/>
          </a:p>
        </p:txBody>
      </p:sp>
      <p:sp>
        <p:nvSpPr>
          <p:cNvPr id="365" name="Google Shape;365;p31"/>
          <p:cNvSpPr txBox="1"/>
          <p:nvPr>
            <p:ph idx="2" type="subTitle"/>
          </p:nvPr>
        </p:nvSpPr>
        <p:spPr>
          <a:xfrm>
            <a:off x="644000" y="1443125"/>
            <a:ext cx="3602100" cy="24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aim was to use our knowledge of embedded systems, like writing digits to a display, receiving analog input, handling interrupts, and using the Mbed API to replicate a classic game that can be played in real-time with user interaction.</a:t>
            </a:r>
            <a:endParaRPr/>
          </a:p>
        </p:txBody>
      </p:sp>
      <p:grpSp>
        <p:nvGrpSpPr>
          <p:cNvPr id="366" name="Google Shape;366;p31"/>
          <p:cNvGrpSpPr/>
          <p:nvPr/>
        </p:nvGrpSpPr>
        <p:grpSpPr>
          <a:xfrm>
            <a:off x="350039" y="3944000"/>
            <a:ext cx="2536147" cy="887325"/>
            <a:chOff x="880714" y="3731738"/>
            <a:chExt cx="2536147" cy="887325"/>
          </a:xfrm>
        </p:grpSpPr>
        <p:sp>
          <p:nvSpPr>
            <p:cNvPr id="367" name="Google Shape;367;p31"/>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1"/>
          <p:cNvSpPr txBox="1"/>
          <p:nvPr/>
        </p:nvSpPr>
        <p:spPr>
          <a:xfrm>
            <a:off x="6717450" y="4008025"/>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381" name="Google Shape;381;p31"/>
          <p:cNvSpPr txBox="1"/>
          <p:nvPr/>
        </p:nvSpPr>
        <p:spPr>
          <a:xfrm>
            <a:off x="7407075" y="4221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4355250" y="1307100"/>
            <a:ext cx="40755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Similar</a:t>
            </a:r>
            <a:r>
              <a:rPr lang="en"/>
              <a:t> </a:t>
            </a:r>
            <a:r>
              <a:rPr lang="en">
                <a:solidFill>
                  <a:schemeClr val="accent4"/>
                </a:solidFill>
              </a:rPr>
              <a:t>works</a:t>
            </a:r>
            <a:endParaRPr>
              <a:solidFill>
                <a:schemeClr val="accent4"/>
              </a:solidFill>
            </a:endParaRPr>
          </a:p>
        </p:txBody>
      </p:sp>
      <p:grpSp>
        <p:nvGrpSpPr>
          <p:cNvPr id="387" name="Google Shape;387;p32"/>
          <p:cNvGrpSpPr/>
          <p:nvPr/>
        </p:nvGrpSpPr>
        <p:grpSpPr>
          <a:xfrm>
            <a:off x="335642" y="696438"/>
            <a:ext cx="2932044" cy="3907563"/>
            <a:chOff x="335642" y="696438"/>
            <a:chExt cx="2932044" cy="3907563"/>
          </a:xfrm>
        </p:grpSpPr>
        <p:sp>
          <p:nvSpPr>
            <p:cNvPr id="388" name="Google Shape;388;p32"/>
            <p:cNvSpPr/>
            <p:nvPr/>
          </p:nvSpPr>
          <p:spPr>
            <a:xfrm>
              <a:off x="335642" y="70501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821967" y="696438"/>
              <a:ext cx="354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335642" y="101723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35642" y="1343950"/>
              <a:ext cx="354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335642" y="1670688"/>
              <a:ext cx="354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770496" y="1670688"/>
              <a:ext cx="454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1304877" y="1670688"/>
              <a:ext cx="3549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35642" y="1981263"/>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335642" y="2324113"/>
              <a:ext cx="327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335642" y="26330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335642" y="2941963"/>
              <a:ext cx="3276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349364" y="3722938"/>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770496" y="1981263"/>
              <a:ext cx="3276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731557" y="23241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770496" y="2633038"/>
              <a:ext cx="3276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770496" y="2958925"/>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770496" y="3284813"/>
              <a:ext cx="3276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174186" y="1981263"/>
              <a:ext cx="6333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174186" y="2324113"/>
              <a:ext cx="8847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205349" y="2633038"/>
              <a:ext cx="1029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205349" y="2977538"/>
              <a:ext cx="10299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205349" y="3284813"/>
              <a:ext cx="10299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883777" y="1981263"/>
              <a:ext cx="576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2174096" y="2307150"/>
              <a:ext cx="5769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2342750" y="2633063"/>
              <a:ext cx="3549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2342750" y="3284863"/>
              <a:ext cx="3549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349364" y="3962013"/>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731557" y="4245513"/>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1224956" y="4245513"/>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883777" y="4245513"/>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2634075" y="4245513"/>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731557" y="4454038"/>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1224956" y="4454038"/>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2169156" y="4454038"/>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32"/>
          <p:cNvSpPr txBox="1"/>
          <p:nvPr/>
        </p:nvSpPr>
        <p:spPr>
          <a:xfrm>
            <a:off x="4014788" y="24535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2"/>
                </a:solidFill>
                <a:latin typeface="Comfortaa"/>
                <a:ea typeface="Comfortaa"/>
                <a:cs typeface="Comfortaa"/>
                <a:sym typeface="Comfortaa"/>
              </a:rPr>
              <a:t>{</a:t>
            </a:r>
            <a:endParaRPr sz="5000">
              <a:solidFill>
                <a:schemeClr val="accent2"/>
              </a:solidFill>
              <a:latin typeface="Comfortaa"/>
              <a:ea typeface="Comfortaa"/>
              <a:cs typeface="Comfortaa"/>
              <a:sym typeface="Comfortaa"/>
            </a:endParaRPr>
          </a:p>
        </p:txBody>
      </p:sp>
      <p:sp>
        <p:nvSpPr>
          <p:cNvPr id="434" name="Google Shape;434;p32"/>
          <p:cNvSpPr txBox="1"/>
          <p:nvPr/>
        </p:nvSpPr>
        <p:spPr>
          <a:xfrm>
            <a:off x="7313175" y="3836400"/>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35" name="Google Shape;435;p32"/>
          <p:cNvSpPr txBox="1"/>
          <p:nvPr/>
        </p:nvSpPr>
        <p:spPr>
          <a:xfrm>
            <a:off x="7778275" y="4049400"/>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
        <p:nvSpPr>
          <p:cNvPr id="436" name="Google Shape;436;p32"/>
          <p:cNvSpPr txBox="1"/>
          <p:nvPr/>
        </p:nvSpPr>
        <p:spPr>
          <a:xfrm>
            <a:off x="4459138" y="460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5"/>
                </a:solidFill>
                <a:latin typeface="Fira Code"/>
                <a:ea typeface="Fira Code"/>
                <a:cs typeface="Fira Code"/>
                <a:sym typeface="Fira Code"/>
              </a:rPr>
              <a:t>..</a:t>
            </a:r>
            <a:endParaRPr sz="5000">
              <a:solidFill>
                <a:schemeClr val="accent5"/>
              </a:solidFill>
            </a:endParaRPr>
          </a:p>
        </p:txBody>
      </p:sp>
      <p:pic>
        <p:nvPicPr>
          <p:cNvPr id="437" name="Google Shape;437;p32"/>
          <p:cNvPicPr preferRelativeResize="0"/>
          <p:nvPr/>
        </p:nvPicPr>
        <p:blipFill rotWithShape="1">
          <a:blip r:embed="rId3">
            <a:alphaModFix/>
          </a:blip>
          <a:srcRect b="0" l="0" r="0" t="25082"/>
          <a:stretch/>
        </p:blipFill>
        <p:spPr>
          <a:xfrm>
            <a:off x="231225" y="128200"/>
            <a:ext cx="3157375" cy="3069353"/>
          </a:xfrm>
          <a:prstGeom prst="rect">
            <a:avLst/>
          </a:prstGeom>
          <a:noFill/>
          <a:ln>
            <a:noFill/>
          </a:ln>
        </p:spPr>
      </p:pic>
      <p:pic>
        <p:nvPicPr>
          <p:cNvPr id="438" name="Google Shape;438;p32"/>
          <p:cNvPicPr preferRelativeResize="0"/>
          <p:nvPr/>
        </p:nvPicPr>
        <p:blipFill rotWithShape="1">
          <a:blip r:embed="rId4">
            <a:alphaModFix/>
          </a:blip>
          <a:srcRect b="0" l="11488" r="0" t="0"/>
          <a:stretch/>
        </p:blipFill>
        <p:spPr>
          <a:xfrm rot="-5400000">
            <a:off x="762662" y="2418038"/>
            <a:ext cx="2108625" cy="317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3"/>
          <p:cNvSpPr txBox="1"/>
          <p:nvPr>
            <p:ph type="title"/>
          </p:nvPr>
        </p:nvSpPr>
        <p:spPr>
          <a:xfrm>
            <a:off x="1535738" y="2190250"/>
            <a:ext cx="6635700" cy="12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Development</a:t>
            </a:r>
            <a:endParaRPr>
              <a:solidFill>
                <a:schemeClr val="accent2"/>
              </a:solidFill>
            </a:endParaRPr>
          </a:p>
        </p:txBody>
      </p:sp>
      <p:sp>
        <p:nvSpPr>
          <p:cNvPr id="444" name="Google Shape;444;p33"/>
          <p:cNvSpPr txBox="1"/>
          <p:nvPr>
            <p:ph idx="2" type="title"/>
          </p:nvPr>
        </p:nvSpPr>
        <p:spPr>
          <a:xfrm>
            <a:off x="988113" y="1350550"/>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45" name="Google Shape;445;p33"/>
          <p:cNvSpPr txBox="1"/>
          <p:nvPr>
            <p:ph idx="1" type="subTitle"/>
          </p:nvPr>
        </p:nvSpPr>
        <p:spPr>
          <a:xfrm>
            <a:off x="350050" y="3240250"/>
            <a:ext cx="8646900" cy="2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&lt; </a:t>
            </a:r>
            <a:r>
              <a:rPr lang="en" sz="1200"/>
              <a:t>Review our components, circuit design, PDL, flow graph, and implementation details</a:t>
            </a:r>
            <a:r>
              <a:rPr lang="en" sz="1400"/>
              <a:t> </a:t>
            </a:r>
            <a:r>
              <a:rPr lang="en" sz="1200"/>
              <a:t>&gt;</a:t>
            </a:r>
            <a:endParaRPr sz="1400"/>
          </a:p>
        </p:txBody>
      </p:sp>
      <p:sp>
        <p:nvSpPr>
          <p:cNvPr id="446" name="Google Shape;446;p33"/>
          <p:cNvSpPr txBox="1"/>
          <p:nvPr/>
        </p:nvSpPr>
        <p:spPr>
          <a:xfrm>
            <a:off x="2195863" y="1373500"/>
            <a:ext cx="7047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sp>
        <p:nvSpPr>
          <p:cNvPr id="447" name="Google Shape;447;p33"/>
          <p:cNvSpPr txBox="1"/>
          <p:nvPr/>
        </p:nvSpPr>
        <p:spPr>
          <a:xfrm>
            <a:off x="6717450" y="4008025"/>
            <a:ext cx="5193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lt2"/>
                </a:solidFill>
                <a:latin typeface="Comfortaa"/>
                <a:ea typeface="Comfortaa"/>
                <a:cs typeface="Comfortaa"/>
                <a:sym typeface="Comfortaa"/>
              </a:rPr>
              <a:t>}</a:t>
            </a:r>
            <a:endParaRPr sz="5000">
              <a:solidFill>
                <a:schemeClr val="lt2"/>
              </a:solidFill>
              <a:latin typeface="Comfortaa"/>
              <a:ea typeface="Comfortaa"/>
              <a:cs typeface="Comfortaa"/>
              <a:sym typeface="Comfortaa"/>
            </a:endParaRPr>
          </a:p>
        </p:txBody>
      </p:sp>
      <p:sp>
        <p:nvSpPr>
          <p:cNvPr id="448" name="Google Shape;448;p33"/>
          <p:cNvSpPr txBox="1"/>
          <p:nvPr/>
        </p:nvSpPr>
        <p:spPr>
          <a:xfrm>
            <a:off x="7407075" y="422102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dk2"/>
                </a:solidFill>
                <a:latin typeface="Fira Code"/>
                <a:ea typeface="Fira Code"/>
                <a:cs typeface="Fira Code"/>
                <a:sym typeface="Fira Code"/>
              </a:rPr>
              <a:t>..</a:t>
            </a:r>
            <a:endParaRPr sz="5000">
              <a:solidFill>
                <a:schemeClr val="dk2"/>
              </a:solidFill>
            </a:endParaRPr>
          </a:p>
        </p:txBody>
      </p:sp>
      <p:sp>
        <p:nvSpPr>
          <p:cNvPr id="449" name="Google Shape;449;p33"/>
          <p:cNvSpPr txBox="1"/>
          <p:nvPr/>
        </p:nvSpPr>
        <p:spPr>
          <a:xfrm>
            <a:off x="2640213" y="1588175"/>
            <a:ext cx="9762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0">
                <a:solidFill>
                  <a:schemeClr val="accent1"/>
                </a:solidFill>
                <a:latin typeface="Fira Code"/>
                <a:ea typeface="Fira Code"/>
                <a:cs typeface="Fira Code"/>
                <a:sym typeface="Fira Code"/>
              </a:rPr>
              <a:t>..</a:t>
            </a:r>
            <a:endParaRPr sz="5000">
              <a:solidFill>
                <a:schemeClr val="accent1"/>
              </a:solidFill>
            </a:endParaRPr>
          </a:p>
        </p:txBody>
      </p:sp>
      <p:grpSp>
        <p:nvGrpSpPr>
          <p:cNvPr id="450" name="Google Shape;450;p33"/>
          <p:cNvGrpSpPr/>
          <p:nvPr/>
        </p:nvGrpSpPr>
        <p:grpSpPr>
          <a:xfrm>
            <a:off x="350039" y="3944000"/>
            <a:ext cx="2536147" cy="887325"/>
            <a:chOff x="880714" y="3731738"/>
            <a:chExt cx="2536147" cy="887325"/>
          </a:xfrm>
        </p:grpSpPr>
        <p:sp>
          <p:nvSpPr>
            <p:cNvPr id="451" name="Google Shape;451;p33"/>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Necessary </a:t>
            </a:r>
            <a:r>
              <a:rPr lang="en">
                <a:solidFill>
                  <a:schemeClr val="accent4"/>
                </a:solidFill>
              </a:rPr>
              <a:t>Components</a:t>
            </a:r>
            <a:endParaRPr>
              <a:solidFill>
                <a:schemeClr val="accent4"/>
              </a:solidFill>
            </a:endParaRPr>
          </a:p>
        </p:txBody>
      </p:sp>
      <p:sp>
        <p:nvSpPr>
          <p:cNvPr id="469" name="Google Shape;469;p34"/>
          <p:cNvSpPr txBox="1"/>
          <p:nvPr>
            <p:ph idx="1" type="subTitle"/>
          </p:nvPr>
        </p:nvSpPr>
        <p:spPr>
          <a:xfrm>
            <a:off x="576950" y="1943975"/>
            <a:ext cx="2721600" cy="16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8x8 LED Matrix display with an integrated MAX7219 display driver.</a:t>
            </a:r>
            <a:br>
              <a:rPr lang="en"/>
            </a:br>
            <a:br>
              <a:rPr lang="en"/>
            </a:br>
            <a:r>
              <a:rPr lang="en"/>
              <a:t>Uses Serial Peripheral Interface (SPI).</a:t>
            </a:r>
            <a:endParaRPr/>
          </a:p>
        </p:txBody>
      </p:sp>
      <p:sp>
        <p:nvSpPr>
          <p:cNvPr id="470" name="Google Shape;470;p34"/>
          <p:cNvSpPr txBox="1"/>
          <p:nvPr>
            <p:ph idx="2" type="subTitle"/>
          </p:nvPr>
        </p:nvSpPr>
        <p:spPr>
          <a:xfrm>
            <a:off x="3370574" y="2603975"/>
            <a:ext cx="2478600" cy="13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axis joystick with a select button for user input. </a:t>
            </a:r>
            <a:br>
              <a:rPr lang="en"/>
            </a:br>
            <a:br>
              <a:rPr lang="en"/>
            </a:br>
            <a:r>
              <a:rPr lang="en"/>
              <a:t>Uses AnalogIn and Interrupts.</a:t>
            </a:r>
            <a:endParaRPr/>
          </a:p>
        </p:txBody>
      </p:sp>
      <p:sp>
        <p:nvSpPr>
          <p:cNvPr id="471" name="Google Shape;471;p34"/>
          <p:cNvSpPr txBox="1"/>
          <p:nvPr>
            <p:ph idx="3" type="subTitle"/>
          </p:nvPr>
        </p:nvSpPr>
        <p:spPr>
          <a:xfrm>
            <a:off x="6040500" y="3090200"/>
            <a:ext cx="2689800" cy="13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Buzzer speaker for game sounds.</a:t>
            </a:r>
            <a:br>
              <a:rPr lang="en"/>
            </a:br>
            <a:br>
              <a:rPr lang="en"/>
            </a:br>
            <a:r>
              <a:rPr lang="en"/>
              <a:t>Uses Pulse Width Modulation (PWM).</a:t>
            </a:r>
            <a:endParaRPr/>
          </a:p>
        </p:txBody>
      </p:sp>
      <p:sp>
        <p:nvSpPr>
          <p:cNvPr id="472" name="Google Shape;472;p34"/>
          <p:cNvSpPr txBox="1"/>
          <p:nvPr>
            <p:ph idx="4" type="subTitle"/>
          </p:nvPr>
        </p:nvSpPr>
        <p:spPr>
          <a:xfrm>
            <a:off x="720000" y="1283975"/>
            <a:ext cx="24168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LED Matrix</a:t>
            </a:r>
            <a:endParaRPr sz="2200"/>
          </a:p>
        </p:txBody>
      </p:sp>
      <p:sp>
        <p:nvSpPr>
          <p:cNvPr id="473" name="Google Shape;473;p34"/>
          <p:cNvSpPr txBox="1"/>
          <p:nvPr>
            <p:ph idx="5" type="subTitle"/>
          </p:nvPr>
        </p:nvSpPr>
        <p:spPr>
          <a:xfrm>
            <a:off x="3444450" y="1943975"/>
            <a:ext cx="26529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Joystick</a:t>
            </a:r>
            <a:endParaRPr sz="2200"/>
          </a:p>
        </p:txBody>
      </p:sp>
      <p:sp>
        <p:nvSpPr>
          <p:cNvPr id="474" name="Google Shape;474;p34"/>
          <p:cNvSpPr txBox="1"/>
          <p:nvPr>
            <p:ph idx="6" type="subTitle"/>
          </p:nvPr>
        </p:nvSpPr>
        <p:spPr>
          <a:xfrm>
            <a:off x="6171844" y="2430200"/>
            <a:ext cx="2416800" cy="6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Piezo Speaker</a:t>
            </a:r>
            <a:endParaRPr sz="2200"/>
          </a:p>
        </p:txBody>
      </p:sp>
      <p:grpSp>
        <p:nvGrpSpPr>
          <p:cNvPr id="475" name="Google Shape;475;p34"/>
          <p:cNvGrpSpPr/>
          <p:nvPr/>
        </p:nvGrpSpPr>
        <p:grpSpPr>
          <a:xfrm>
            <a:off x="350039" y="3944000"/>
            <a:ext cx="2536147" cy="887325"/>
            <a:chOff x="880714" y="3731738"/>
            <a:chExt cx="2536147" cy="887325"/>
          </a:xfrm>
        </p:grpSpPr>
        <p:sp>
          <p:nvSpPr>
            <p:cNvPr id="476" name="Google Shape;476;p34"/>
            <p:cNvSpPr/>
            <p:nvPr/>
          </p:nvSpPr>
          <p:spPr>
            <a:xfrm>
              <a:off x="880714" y="3748200"/>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880714" y="3987275"/>
              <a:ext cx="327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880732" y="4260575"/>
              <a:ext cx="327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1374131" y="4260575"/>
              <a:ext cx="5244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2032952" y="4260575"/>
              <a:ext cx="661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2783250" y="4260575"/>
              <a:ext cx="241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80732" y="4469100"/>
              <a:ext cx="3276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1374131" y="4469100"/>
              <a:ext cx="834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2318331" y="4469100"/>
              <a:ext cx="3549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2783561" y="44711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1301861"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1301861" y="37317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2028686" y="39618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34"/>
          <p:cNvSpPr txBox="1"/>
          <p:nvPr/>
        </p:nvSpPr>
        <p:spPr>
          <a:xfrm>
            <a:off x="6983275" y="1301465"/>
            <a:ext cx="1447500" cy="546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5000">
                <a:solidFill>
                  <a:schemeClr val="accent2"/>
                </a:solidFill>
                <a:latin typeface="Fira Code"/>
                <a:ea typeface="Fira Code"/>
                <a:cs typeface="Fira Code"/>
                <a:sym typeface="Fira Code"/>
              </a:rPr>
              <a:t>...</a:t>
            </a:r>
            <a:endParaRPr sz="500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5"/>
          <p:cNvSpPr txBox="1"/>
          <p:nvPr>
            <p:ph type="title"/>
          </p:nvPr>
        </p:nvSpPr>
        <p:spPr>
          <a:xfrm>
            <a:off x="4375500" y="893650"/>
            <a:ext cx="4206000" cy="196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Circuit Diagram</a:t>
            </a:r>
            <a:endParaRPr sz="6000"/>
          </a:p>
        </p:txBody>
      </p:sp>
      <p:sp>
        <p:nvSpPr>
          <p:cNvPr id="495" name="Google Shape;495;p35"/>
          <p:cNvSpPr txBox="1"/>
          <p:nvPr>
            <p:ph idx="1" type="subTitle"/>
          </p:nvPr>
        </p:nvSpPr>
        <p:spPr>
          <a:xfrm>
            <a:off x="4272650" y="3162850"/>
            <a:ext cx="4746000" cy="10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&lt; </a:t>
            </a:r>
            <a:r>
              <a:rPr lang="en" sz="1500"/>
              <a:t>Circuitry Design of all components</a:t>
            </a:r>
            <a:r>
              <a:rPr lang="en" sz="1500"/>
              <a:t> </a:t>
            </a:r>
            <a:r>
              <a:rPr lang="en" sz="1300"/>
              <a:t>&gt;</a:t>
            </a:r>
            <a:endParaRPr sz="1500"/>
          </a:p>
        </p:txBody>
      </p:sp>
      <p:sp>
        <p:nvSpPr>
          <p:cNvPr id="496" name="Google Shape;496;p35"/>
          <p:cNvSpPr txBox="1"/>
          <p:nvPr/>
        </p:nvSpPr>
        <p:spPr>
          <a:xfrm>
            <a:off x="8177500" y="397832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grpSp>
        <p:nvGrpSpPr>
          <p:cNvPr id="497" name="Google Shape;497;p35"/>
          <p:cNvGrpSpPr/>
          <p:nvPr/>
        </p:nvGrpSpPr>
        <p:grpSpPr>
          <a:xfrm>
            <a:off x="335642" y="696438"/>
            <a:ext cx="2932044" cy="3907563"/>
            <a:chOff x="335642" y="696438"/>
            <a:chExt cx="2932044" cy="3907563"/>
          </a:xfrm>
        </p:grpSpPr>
        <p:sp>
          <p:nvSpPr>
            <p:cNvPr id="498" name="Google Shape;498;p35"/>
            <p:cNvSpPr/>
            <p:nvPr/>
          </p:nvSpPr>
          <p:spPr>
            <a:xfrm>
              <a:off x="335642" y="705013"/>
              <a:ext cx="354933"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821967" y="696438"/>
              <a:ext cx="354933"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335642" y="1017238"/>
              <a:ext cx="354933"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335642" y="1343950"/>
              <a:ext cx="354933"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335642" y="1670688"/>
              <a:ext cx="354933"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770496" y="1670688"/>
              <a:ext cx="45446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304877" y="1670688"/>
              <a:ext cx="354933"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335642" y="1981263"/>
              <a:ext cx="327489"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335642" y="2324113"/>
              <a:ext cx="327489"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335642" y="2633038"/>
              <a:ext cx="327489"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335642" y="2941963"/>
              <a:ext cx="327489"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349364" y="3722938"/>
              <a:ext cx="327489"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770496" y="1981263"/>
              <a:ext cx="327489"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731557" y="2324113"/>
              <a:ext cx="327489"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770496" y="2633038"/>
              <a:ext cx="327489"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770496" y="2958925"/>
              <a:ext cx="327489"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770496" y="3284813"/>
              <a:ext cx="327489"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174186" y="1981263"/>
              <a:ext cx="63339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174186" y="2324113"/>
              <a:ext cx="88477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205349" y="2633038"/>
              <a:ext cx="1030037"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1205349" y="2977538"/>
              <a:ext cx="1030037"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205349" y="3284813"/>
              <a:ext cx="1030037"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883777" y="1981263"/>
              <a:ext cx="57704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2174096" y="2307150"/>
              <a:ext cx="57704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2342750" y="2633063"/>
              <a:ext cx="354933"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2342750" y="3284863"/>
              <a:ext cx="354933"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349364" y="3962013"/>
              <a:ext cx="327489"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731557" y="4245513"/>
              <a:ext cx="327489"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224956" y="4245513"/>
              <a:ext cx="524349"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883777" y="4245513"/>
              <a:ext cx="661931"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2634075" y="4245513"/>
              <a:ext cx="241501"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731557" y="4454038"/>
              <a:ext cx="327489"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1224956" y="4454038"/>
              <a:ext cx="833909"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2169156" y="4454038"/>
              <a:ext cx="354933"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250486" y="7083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821986" y="1017263"/>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555286" y="1013138"/>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821979" y="134398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739729" y="1668625"/>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342754" y="2977538"/>
              <a:ext cx="402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2537025" y="1981263"/>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2805050" y="2633038"/>
              <a:ext cx="3276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2634386" y="4456100"/>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770511" y="39365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770511" y="3706475"/>
              <a:ext cx="6333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5"/>
          <p:cNvSpPr txBox="1"/>
          <p:nvPr/>
        </p:nvSpPr>
        <p:spPr>
          <a:xfrm>
            <a:off x="7987675" y="1933200"/>
            <a:ext cx="519300" cy="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chemeClr val="accent3"/>
                </a:solidFill>
                <a:latin typeface="Comfortaa"/>
                <a:ea typeface="Comfortaa"/>
                <a:cs typeface="Comfortaa"/>
                <a:sym typeface="Comfortaa"/>
              </a:rPr>
              <a:t>}</a:t>
            </a:r>
            <a:endParaRPr sz="5000">
              <a:solidFill>
                <a:schemeClr val="accent3"/>
              </a:solidFill>
              <a:latin typeface="Comfortaa"/>
              <a:ea typeface="Comfortaa"/>
              <a:cs typeface="Comfortaa"/>
              <a:sym typeface="Comfortaa"/>
            </a:endParaRPr>
          </a:p>
        </p:txBody>
      </p:sp>
      <p:pic>
        <p:nvPicPr>
          <p:cNvPr id="544" name="Google Shape;544;p35"/>
          <p:cNvPicPr preferRelativeResize="0"/>
          <p:nvPr/>
        </p:nvPicPr>
        <p:blipFill rotWithShape="1">
          <a:blip r:embed="rId3">
            <a:alphaModFix/>
          </a:blip>
          <a:srcRect b="4919" l="6572" r="7847" t="7392"/>
          <a:stretch/>
        </p:blipFill>
        <p:spPr>
          <a:xfrm>
            <a:off x="0" y="-15520"/>
            <a:ext cx="4206000" cy="51590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36"/>
          <p:cNvPicPr preferRelativeResize="0"/>
          <p:nvPr/>
        </p:nvPicPr>
        <p:blipFill>
          <a:blip r:embed="rId3">
            <a:alphaModFix/>
          </a:blip>
          <a:stretch>
            <a:fillRect/>
          </a:stretch>
        </p:blipFill>
        <p:spPr>
          <a:xfrm>
            <a:off x="3034400" y="0"/>
            <a:ext cx="4762500" cy="1733550"/>
          </a:xfrm>
          <a:prstGeom prst="rect">
            <a:avLst/>
          </a:prstGeom>
          <a:noFill/>
          <a:ln>
            <a:noFill/>
          </a:ln>
        </p:spPr>
      </p:pic>
      <p:sp>
        <p:nvSpPr>
          <p:cNvPr id="550" name="Google Shape;550;p36"/>
          <p:cNvSpPr txBox="1"/>
          <p:nvPr>
            <p:ph type="title"/>
          </p:nvPr>
        </p:nvSpPr>
        <p:spPr>
          <a:xfrm>
            <a:off x="34200" y="292625"/>
            <a:ext cx="228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solidFill>
                  <a:schemeClr val="accent4"/>
                </a:solidFill>
              </a:rPr>
              <a:t>D</a:t>
            </a:r>
            <a:r>
              <a:rPr lang="en">
                <a:solidFill>
                  <a:schemeClr val="lt2"/>
                </a:solidFill>
              </a:rPr>
              <a:t>L</a:t>
            </a:r>
            <a:endParaRPr>
              <a:solidFill>
                <a:schemeClr val="lt2"/>
              </a:solidFill>
            </a:endParaRPr>
          </a:p>
        </p:txBody>
      </p:sp>
      <p:grpSp>
        <p:nvGrpSpPr>
          <p:cNvPr id="551" name="Google Shape;551;p36"/>
          <p:cNvGrpSpPr/>
          <p:nvPr/>
        </p:nvGrpSpPr>
        <p:grpSpPr>
          <a:xfrm>
            <a:off x="542297" y="1549414"/>
            <a:ext cx="2391310" cy="3054560"/>
            <a:chOff x="358925" y="1867675"/>
            <a:chExt cx="2142175" cy="2736325"/>
          </a:xfrm>
        </p:grpSpPr>
        <p:sp>
          <p:nvSpPr>
            <p:cNvPr id="552" name="Google Shape;552;p36"/>
            <p:cNvSpPr/>
            <p:nvPr/>
          </p:nvSpPr>
          <p:spPr>
            <a:xfrm>
              <a:off x="358925" y="1876250"/>
              <a:ext cx="2910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757650" y="1867675"/>
              <a:ext cx="2910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358925" y="2188475"/>
              <a:ext cx="2910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358925" y="2515188"/>
              <a:ext cx="2910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358925" y="2841925"/>
              <a:ext cx="2910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709062" y="2841925"/>
              <a:ext cx="2979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1059518" y="2841925"/>
              <a:ext cx="2328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358925" y="3152500"/>
              <a:ext cx="2685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358925" y="3495350"/>
              <a:ext cx="2685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358925" y="3804275"/>
              <a:ext cx="2685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358925" y="4113200"/>
              <a:ext cx="268500" cy="1479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709062" y="3152500"/>
              <a:ext cx="214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683525" y="3495350"/>
              <a:ext cx="2148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709062" y="3804275"/>
              <a:ext cx="2148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709062" y="4130163"/>
              <a:ext cx="214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709062" y="4456050"/>
              <a:ext cx="2148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973809" y="3152500"/>
              <a:ext cx="4155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973809" y="3495350"/>
              <a:ext cx="580200" cy="147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994246" y="3804275"/>
              <a:ext cx="6756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a:off x="994246" y="4148775"/>
              <a:ext cx="675600" cy="147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994246" y="4456050"/>
              <a:ext cx="675600" cy="14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1439171" y="3152500"/>
              <a:ext cx="378300" cy="147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1629567" y="3478388"/>
              <a:ext cx="378300" cy="147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1740173" y="3804300"/>
              <a:ext cx="232800" cy="147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1740173" y="4456100"/>
              <a:ext cx="232800" cy="147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757650" y="2182588"/>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757650" y="2512250"/>
              <a:ext cx="5802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1445575" y="2509300"/>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1344900" y="2841925"/>
              <a:ext cx="2979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1740250" y="4148775"/>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2043300" y="4456050"/>
              <a:ext cx="457800" cy="1479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36"/>
          <p:cNvSpPr txBox="1"/>
          <p:nvPr>
            <p:ph idx="1" type="subTitle"/>
          </p:nvPr>
        </p:nvSpPr>
        <p:spPr>
          <a:xfrm>
            <a:off x="2808525" y="-206825"/>
            <a:ext cx="6003300" cy="52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0"/>
              </a:spcBef>
              <a:spcAft>
                <a:spcPts val="0"/>
              </a:spcAft>
              <a:buNone/>
            </a:pPr>
            <a:r>
              <a:rPr lang="en">
                <a:solidFill>
                  <a:schemeClr val="dk2"/>
                </a:solidFill>
              </a:rPr>
              <a:t>BEGIN</a:t>
            </a:r>
            <a:endParaRPr>
              <a:solidFill>
                <a:schemeClr val="dk2"/>
              </a:solidFill>
            </a:endParaRPr>
          </a:p>
          <a:p>
            <a:pPr indent="0" lvl="0" marL="457200" rtl="0" algn="l">
              <a:spcBef>
                <a:spcPts val="0"/>
              </a:spcBef>
              <a:spcAft>
                <a:spcPts val="0"/>
              </a:spcAft>
              <a:buNone/>
            </a:pPr>
            <a:r>
              <a:rPr lang="en" sz="1000"/>
              <a:t>Declare pins for the MAX7219 LED display driver</a:t>
            </a:r>
            <a:endParaRPr sz="1000"/>
          </a:p>
          <a:p>
            <a:pPr indent="0" lvl="0" marL="457200" rtl="0" algn="l">
              <a:spcBef>
                <a:spcPts val="0"/>
              </a:spcBef>
              <a:spcAft>
                <a:spcPts val="0"/>
              </a:spcAft>
              <a:buNone/>
            </a:pPr>
            <a:r>
              <a:rPr lang="en" sz="1000"/>
              <a:t>Declare pins for the Joystick</a:t>
            </a:r>
            <a:endParaRPr sz="1000"/>
          </a:p>
          <a:p>
            <a:pPr indent="0" lvl="0" marL="457200" rtl="0" algn="l">
              <a:spcBef>
                <a:spcPts val="0"/>
              </a:spcBef>
              <a:spcAft>
                <a:spcPts val="0"/>
              </a:spcAft>
              <a:buNone/>
            </a:pPr>
            <a:r>
              <a:rPr lang="en" sz="1000"/>
              <a:t>Declare the game board object</a:t>
            </a:r>
            <a:endParaRPr sz="1000"/>
          </a:p>
          <a:p>
            <a:pPr indent="0" lvl="0" marL="457200" rtl="0" algn="l">
              <a:spcBef>
                <a:spcPts val="0"/>
              </a:spcBef>
              <a:spcAft>
                <a:spcPts val="0"/>
              </a:spcAft>
              <a:buNone/>
            </a:pPr>
            <a:r>
              <a:rPr lang="en" sz="1000"/>
              <a:t>Configure the LED display </a:t>
            </a:r>
            <a:endParaRPr sz="1000"/>
          </a:p>
          <a:p>
            <a:pPr indent="0" lvl="0" marL="457200" rtl="0" algn="l">
              <a:spcBef>
                <a:spcPts val="0"/>
              </a:spcBef>
              <a:spcAft>
                <a:spcPts val="0"/>
              </a:spcAft>
              <a:buNone/>
            </a:pPr>
            <a:r>
              <a:rPr lang="en" sz="1000"/>
              <a:t>Enable the LED display</a:t>
            </a:r>
            <a:endParaRPr sz="1000"/>
          </a:p>
          <a:p>
            <a:pPr indent="0" lvl="0" marL="457200" rtl="0" algn="l">
              <a:spcBef>
                <a:spcPts val="0"/>
              </a:spcBef>
              <a:spcAft>
                <a:spcPts val="0"/>
              </a:spcAft>
              <a:buNone/>
            </a:pPr>
            <a:r>
              <a:rPr lang="en" sz="1000"/>
              <a:t>Start Launch Game animation</a:t>
            </a:r>
            <a:endParaRPr sz="1000"/>
          </a:p>
          <a:p>
            <a:pPr indent="0" lvl="0" marL="457200" rtl="0" algn="l">
              <a:spcBef>
                <a:spcPts val="0"/>
              </a:spcBef>
              <a:spcAft>
                <a:spcPts val="0"/>
              </a:spcAft>
              <a:buNone/>
            </a:pPr>
            <a:r>
              <a:rPr lang="en" sz="1000"/>
              <a:t>   </a:t>
            </a:r>
            <a:r>
              <a:rPr lang="en">
                <a:solidFill>
                  <a:schemeClr val="dk2"/>
                </a:solidFill>
              </a:rPr>
              <a:t>DO FOREVER</a:t>
            </a:r>
            <a:endParaRPr>
              <a:solidFill>
                <a:schemeClr val="dk2"/>
              </a:solidFill>
            </a:endParaRPr>
          </a:p>
          <a:p>
            <a:pPr indent="0" lvl="0" marL="457200" rtl="0" algn="l">
              <a:spcBef>
                <a:spcPts val="0"/>
              </a:spcBef>
              <a:spcAft>
                <a:spcPts val="0"/>
              </a:spcAft>
              <a:buNone/>
            </a:pPr>
            <a:r>
              <a:rPr lang="en" sz="1000"/>
              <a:t>   Click joystick to start game</a:t>
            </a:r>
            <a:endParaRPr sz="1000"/>
          </a:p>
          <a:p>
            <a:pPr indent="0" lvl="0" marL="457200" rtl="0" algn="l">
              <a:spcBef>
                <a:spcPts val="0"/>
              </a:spcBef>
              <a:spcAft>
                <a:spcPts val="0"/>
              </a:spcAft>
              <a:buNone/>
            </a:pPr>
            <a:r>
              <a:rPr lang="en" sz="1000"/>
              <a:t>   Create new game board</a:t>
            </a:r>
            <a:endParaRPr sz="1000"/>
          </a:p>
          <a:p>
            <a:pPr indent="0" lvl="0" marL="457200" rtl="0" algn="l">
              <a:spcBef>
                <a:spcPts val="0"/>
              </a:spcBef>
              <a:spcAft>
                <a:spcPts val="0"/>
              </a:spcAft>
              <a:buNone/>
            </a:pPr>
            <a:r>
              <a:rPr lang="en" sz="1000"/>
              <a:t>   Play Start Game animation</a:t>
            </a:r>
            <a:endParaRPr sz="1000"/>
          </a:p>
          <a:p>
            <a:pPr indent="0" lvl="0" marL="457200" rtl="0" algn="l">
              <a:spcBef>
                <a:spcPts val="0"/>
              </a:spcBef>
              <a:spcAft>
                <a:spcPts val="0"/>
              </a:spcAft>
              <a:buNone/>
            </a:pPr>
            <a:r>
              <a:rPr lang="en" sz="1000"/>
              <a:t>   </a:t>
            </a:r>
            <a:r>
              <a:rPr lang="en" sz="1000">
                <a:solidFill>
                  <a:schemeClr val="accent1"/>
                </a:solidFill>
              </a:rPr>
              <a:t>While game is not over</a:t>
            </a:r>
            <a:br>
              <a:rPr lang="en" sz="1000"/>
            </a:br>
            <a:r>
              <a:rPr lang="en" sz="1000"/>
              <a:t>	     </a:t>
            </a:r>
            <a:r>
              <a:rPr lang="en" sz="1000">
                <a:solidFill>
                  <a:schemeClr val="lt2"/>
                </a:solidFill>
              </a:rPr>
              <a:t>While game is paused</a:t>
            </a:r>
            <a:r>
              <a:rPr lang="en" sz="1000"/>
              <a:t> </a:t>
            </a:r>
            <a:endParaRPr sz="1000"/>
          </a:p>
          <a:p>
            <a:pPr indent="0" lvl="0" marL="457200" rtl="0" algn="l">
              <a:spcBef>
                <a:spcPts val="0"/>
              </a:spcBef>
              <a:spcAft>
                <a:spcPts val="0"/>
              </a:spcAft>
              <a:buNone/>
            </a:pPr>
            <a:r>
              <a:rPr lang="en" sz="1000"/>
              <a:t>              Wait</a:t>
            </a:r>
            <a:endParaRPr sz="1000"/>
          </a:p>
          <a:p>
            <a:pPr indent="0" lvl="0" marL="457200" rtl="0" algn="l">
              <a:spcBef>
                <a:spcPts val="0"/>
              </a:spcBef>
              <a:spcAft>
                <a:spcPts val="0"/>
              </a:spcAft>
              <a:buNone/>
            </a:pPr>
            <a:r>
              <a:rPr lang="en" sz="1000"/>
              <a:t>           Get direction of Snake from joystick</a:t>
            </a:r>
            <a:endParaRPr sz="1000"/>
          </a:p>
          <a:p>
            <a:pPr indent="0" lvl="0" marL="457200" rtl="0" algn="l">
              <a:spcBef>
                <a:spcPts val="0"/>
              </a:spcBef>
              <a:spcAft>
                <a:spcPts val="0"/>
              </a:spcAft>
              <a:buNone/>
            </a:pPr>
            <a:r>
              <a:rPr lang="en" sz="1000"/>
              <a:t>           Move Snake</a:t>
            </a:r>
            <a:endParaRPr sz="1000"/>
          </a:p>
          <a:p>
            <a:pPr indent="0" lvl="0" marL="457200" rtl="0" algn="l">
              <a:spcBef>
                <a:spcPts val="0"/>
              </a:spcBef>
              <a:spcAft>
                <a:spcPts val="0"/>
              </a:spcAft>
              <a:buNone/>
            </a:pPr>
            <a:r>
              <a:rPr lang="en" sz="1000"/>
              <a:t>           Check game status and end if game is lost</a:t>
            </a:r>
            <a:endParaRPr sz="1000"/>
          </a:p>
          <a:p>
            <a:pPr indent="0" lvl="0" marL="457200" rtl="0" algn="l">
              <a:spcBef>
                <a:spcPts val="0"/>
              </a:spcBef>
              <a:spcAft>
                <a:spcPts val="0"/>
              </a:spcAft>
              <a:buNone/>
            </a:pPr>
            <a:r>
              <a:rPr lang="en" sz="1000"/>
              <a:t>           Update game board</a:t>
            </a:r>
            <a:endParaRPr sz="1000"/>
          </a:p>
          <a:p>
            <a:pPr indent="0" lvl="0" marL="457200" rtl="0" algn="l">
              <a:spcBef>
                <a:spcPts val="0"/>
              </a:spcBef>
              <a:spcAft>
                <a:spcPts val="0"/>
              </a:spcAft>
              <a:buNone/>
            </a:pPr>
            <a:r>
              <a:rPr lang="en" sz="1000"/>
              <a:t>           </a:t>
            </a:r>
            <a:r>
              <a:rPr lang="en" sz="1000">
                <a:solidFill>
                  <a:schemeClr val="accent4"/>
                </a:solidFill>
              </a:rPr>
              <a:t>If Snake consumes fruit</a:t>
            </a:r>
            <a:endParaRPr sz="1000">
              <a:solidFill>
                <a:schemeClr val="accent4"/>
              </a:solidFill>
            </a:endParaRPr>
          </a:p>
          <a:p>
            <a:pPr indent="0" lvl="0" marL="457200" rtl="0" algn="l">
              <a:spcBef>
                <a:spcPts val="0"/>
              </a:spcBef>
              <a:spcAft>
                <a:spcPts val="0"/>
              </a:spcAft>
              <a:buNone/>
            </a:pPr>
            <a:r>
              <a:rPr lang="en" sz="1000"/>
              <a:t>	        Grow Snake</a:t>
            </a:r>
            <a:endParaRPr sz="1000"/>
          </a:p>
          <a:p>
            <a:pPr indent="0" lvl="0" marL="457200" rtl="0" algn="l">
              <a:spcBef>
                <a:spcPts val="0"/>
              </a:spcBef>
              <a:spcAft>
                <a:spcPts val="0"/>
              </a:spcAft>
              <a:buNone/>
            </a:pPr>
            <a:r>
              <a:rPr lang="en" sz="1000"/>
              <a:t>	        Update score</a:t>
            </a:r>
            <a:endParaRPr sz="1000"/>
          </a:p>
          <a:p>
            <a:pPr indent="0" lvl="0" marL="457200" rtl="0" algn="l">
              <a:spcBef>
                <a:spcPts val="0"/>
              </a:spcBef>
              <a:spcAft>
                <a:spcPts val="0"/>
              </a:spcAft>
              <a:buNone/>
            </a:pPr>
            <a:r>
              <a:rPr lang="en" sz="1000"/>
              <a:t>         Loop through rows of game board</a:t>
            </a:r>
            <a:endParaRPr sz="1000"/>
          </a:p>
          <a:p>
            <a:pPr indent="0" lvl="0" marL="457200" rtl="0" algn="l">
              <a:spcBef>
                <a:spcPts val="0"/>
              </a:spcBef>
              <a:spcAft>
                <a:spcPts val="0"/>
              </a:spcAft>
              <a:buNone/>
            </a:pPr>
            <a:r>
              <a:rPr lang="en" sz="1000"/>
              <a:t>         Convert each row vector from binary to decimal</a:t>
            </a:r>
            <a:endParaRPr sz="1000"/>
          </a:p>
          <a:p>
            <a:pPr indent="0" lvl="0" marL="457200" rtl="0" algn="l">
              <a:spcBef>
                <a:spcPts val="0"/>
              </a:spcBef>
              <a:spcAft>
                <a:spcPts val="0"/>
              </a:spcAft>
              <a:buNone/>
            </a:pPr>
            <a:r>
              <a:rPr lang="en" sz="1000"/>
              <a:t>         Write 1s to the row of LED display according to decimal value</a:t>
            </a:r>
            <a:endParaRPr sz="1000"/>
          </a:p>
          <a:p>
            <a:pPr indent="0" lvl="0" marL="457200" rtl="0" algn="l">
              <a:spcBef>
                <a:spcPts val="0"/>
              </a:spcBef>
              <a:spcAft>
                <a:spcPts val="0"/>
              </a:spcAft>
              <a:buNone/>
            </a:pPr>
            <a:r>
              <a:rPr lang="en" sz="1000"/>
              <a:t>    </a:t>
            </a:r>
            <a:r>
              <a:rPr lang="en" sz="1000">
                <a:solidFill>
                  <a:schemeClr val="accent1"/>
                </a:solidFill>
              </a:rPr>
              <a:t>Play end game animation when user loses</a:t>
            </a:r>
            <a:endParaRPr sz="1000">
              <a:solidFill>
                <a:schemeClr val="accent1"/>
              </a:solidFill>
            </a:endParaRPr>
          </a:p>
          <a:p>
            <a:pPr indent="0" lvl="0" marL="457200" rtl="0" algn="l">
              <a:spcBef>
                <a:spcPts val="0"/>
              </a:spcBef>
              <a:spcAft>
                <a:spcPts val="0"/>
              </a:spcAft>
              <a:buNone/>
            </a:pPr>
            <a:r>
              <a:rPr lang="en" sz="1000"/>
              <a:t> </a:t>
            </a:r>
            <a:r>
              <a:rPr lang="en">
                <a:solidFill>
                  <a:schemeClr val="dk2"/>
                </a:solidFill>
              </a:rPr>
              <a:t>  ENDDO</a:t>
            </a:r>
            <a:endParaRPr>
              <a:solidFill>
                <a:schemeClr val="dk2"/>
              </a:solidFill>
            </a:endParaRPr>
          </a:p>
          <a:p>
            <a:pPr indent="0" lvl="0" marL="457200" rtl="0" algn="l">
              <a:spcBef>
                <a:spcPts val="0"/>
              </a:spcBef>
              <a:spcAft>
                <a:spcPts val="0"/>
              </a:spcAft>
              <a:buNone/>
            </a:pPr>
            <a:r>
              <a:rPr lang="en">
                <a:solidFill>
                  <a:schemeClr val="dk2"/>
                </a:solidFill>
              </a:rPr>
              <a:t>END</a:t>
            </a:r>
            <a:endParaRPr sz="1000"/>
          </a:p>
        </p:txBody>
      </p:sp>
      <p:sp>
        <p:nvSpPr>
          <p:cNvPr id="584" name="Google Shape;584;p36"/>
          <p:cNvSpPr txBox="1"/>
          <p:nvPr/>
        </p:nvSpPr>
        <p:spPr>
          <a:xfrm>
            <a:off x="8475925" y="4280375"/>
            <a:ext cx="519300" cy="7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chemeClr val="accent1"/>
                </a:solidFill>
                <a:latin typeface="Comfortaa"/>
                <a:ea typeface="Comfortaa"/>
                <a:cs typeface="Comfortaa"/>
                <a:sym typeface="Comfortaa"/>
              </a:rPr>
              <a:t>*</a:t>
            </a:r>
            <a:endParaRPr sz="9600">
              <a:solidFill>
                <a:schemeClr val="accent1"/>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ion to Java Programming for High School by Slidesgo">
  <a:themeElements>
    <a:clrScheme name="Simple Light">
      <a:dk1>
        <a:srgbClr val="E7E7E7"/>
      </a:dk1>
      <a:lt1>
        <a:srgbClr val="10111A"/>
      </a:lt1>
      <a:dk2>
        <a:srgbClr val="FD4A4A"/>
      </a:dk2>
      <a:lt2>
        <a:srgbClr val="EC7955"/>
      </a:lt2>
      <a:accent1>
        <a:srgbClr val="E81A81"/>
      </a:accent1>
      <a:accent2>
        <a:srgbClr val="94EE6B"/>
      </a:accent2>
      <a:accent3>
        <a:srgbClr val="4CAE97"/>
      </a:accent3>
      <a:accent4>
        <a:srgbClr val="BD64B5"/>
      </a:accent4>
      <a:accent5>
        <a:srgbClr val="FFFF99"/>
      </a:accent5>
      <a:accent6>
        <a:srgbClr val="2C293A"/>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